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571" r:id="rId1"/>
  </p:sldMasterIdLst>
  <p:sldIdLst>
    <p:sldId id="272" r:id="rId2"/>
    <p:sldId id="291" r:id="rId3"/>
    <p:sldId id="288" r:id="rId4"/>
    <p:sldId id="302" r:id="rId5"/>
    <p:sldId id="295" r:id="rId6"/>
    <p:sldId id="289" r:id="rId7"/>
    <p:sldId id="296" r:id="rId8"/>
    <p:sldId id="304" r:id="rId9"/>
    <p:sldId id="313" r:id="rId10"/>
    <p:sldId id="307" r:id="rId11"/>
    <p:sldId id="299" r:id="rId12"/>
    <p:sldId id="298" r:id="rId13"/>
    <p:sldId id="308" r:id="rId14"/>
    <p:sldId id="309" r:id="rId15"/>
    <p:sldId id="312" r:id="rId16"/>
    <p:sldId id="311" r:id="rId17"/>
    <p:sldId id="315" r:id="rId18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uca Militi" initials="LM" lastIdx="55" clrIdx="0">
    <p:extLst>
      <p:ext uri="{19B8F6BF-5375-455C-9EA6-DF929625EA0E}">
        <p15:presenceInfo xmlns:p15="http://schemas.microsoft.com/office/powerpoint/2012/main" userId="f798c2cadaf435fd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EA9A4E2-E54D-4269-AC8E-5D8726A8FA47}" v="593" dt="2019-06-14T08:04:08.097"/>
    <p1510:client id="{604B6016-CF7E-4343-94B3-B4A15B303C86}" v="46" dt="2019-06-14T06:53:40.336"/>
    <p1510:client id="{76D6B42C-8557-4257-BDC9-329DF6E0A553}" v="84" dt="2019-06-14T10:09:29.260"/>
    <p1510:client id="{7FC6DE5F-1C88-41A6-A68E-1504F1F541D2}" v="517" dt="2019-06-14T09:03:27.116"/>
    <p1510:client id="{89DFD80A-D1A6-4900-BED0-31F6D44541FC}" v="44" dt="2019-06-14T10:44:22.596"/>
    <p1510:client id="{9338B078-C16E-48AC-987A-D37D7B409CBC}" v="1077" dt="2019-06-14T10:32:05.244"/>
    <p1510:client id="{94B1463D-20A8-456F-A7BF-9566843B6D05}" v="60" dt="2019-06-14T10:46:22.558"/>
    <p1510:client id="{979E5860-EF8E-4D21-9B9F-55E3315EAB83}" v="215" dt="2019-06-14T07:23:04.768"/>
    <p1510:client id="{BB73296B-3E15-4268-BFE8-4BE7471DDD4B}" v="18" dt="2019-06-14T10:18:35.166"/>
    <p1510:client id="{CE0C0D3A-44AD-4C62-9CE2-F60E8DBB9F55}" v="4645" dt="2019-06-14T10:37:00.366"/>
    <p1510:client id="{F31539E1-EE4A-4086-ADD0-E8FF57967BA3}" v="2" dt="2019-06-14T06:08:22.344"/>
    <p1510:client id="{F48930D7-D135-4040-9252-5C0FA68200C2}" v="702" dt="2019-06-14T09:55:10.53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2" d="100"/>
          <a:sy n="102" d="100"/>
        </p:scale>
        <p:origin x="114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it-IT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t>31.10.2019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83418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/>
              <a:t>Click to edit Master title style</a:t>
            </a:r>
            <a:endParaRPr lang="en-US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it-IT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t>31.10.2019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192976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it-IT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Click to 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it-IT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t>31.10.2019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48095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it-IT"/>
              <a:t>Click to edit Master title style</a:t>
            </a:r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it-IT"/>
              <a:t>Click to 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t>31.10.2019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74975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t>31.10.2019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568219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it-IT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t>31.10.2019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820919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it-IT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t>31.10.2019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98978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it-IT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t>31.10.2019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80417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t>31.10.2019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830884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t>31.10.2019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46537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t>31.10.2019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841777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t>31.10.2019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883546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t>31.10.2019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553811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/>
              <a:t>Click to edit Master title style</a:t>
            </a:r>
            <a:endParaRPr lang="en-US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it-IT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F64A8E5F-40E5-4553-9F3C-699F1A5B8145}" type="datetimeFigureOut">
              <a:rPr lang="de-DE" smtClean="0"/>
              <a:t>31.10.2019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66CD45B7-DFE2-4393-8D37-380FC36BF3AA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832896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it-IT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F64A8E5F-40E5-4553-9F3C-699F1A5B8145}" type="datetimeFigureOut">
              <a:rPr lang="de-DE" smtClean="0"/>
              <a:t>31.10.2019</a:t>
            </a:fld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66CD45B7-DFE2-4393-8D37-380FC36BF3AA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3274519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572" r:id="rId1"/>
    <p:sldLayoutId id="2147484573" r:id="rId2"/>
    <p:sldLayoutId id="2147484574" r:id="rId3"/>
    <p:sldLayoutId id="2147484575" r:id="rId4"/>
    <p:sldLayoutId id="2147484576" r:id="rId5"/>
    <p:sldLayoutId id="2147484577" r:id="rId6"/>
    <p:sldLayoutId id="2147484578" r:id="rId7"/>
    <p:sldLayoutId id="2147484579" r:id="rId8"/>
    <p:sldLayoutId id="2147484580" r:id="rId9"/>
    <p:sldLayoutId id="2147484581" r:id="rId10"/>
    <p:sldLayoutId id="2147484582" r:id="rId11"/>
    <p:sldLayoutId id="2147484583" r:id="rId12"/>
    <p:sldLayoutId id="2147484584" r:id="rId13"/>
    <p:sldLayoutId id="2147484585" r:id="rId14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://www.museodellasposa.it/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Freeform 6">
            <a:extLst>
              <a:ext uri="{FF2B5EF4-FFF2-40B4-BE49-F238E27FC236}">
                <a16:creationId xmlns:a16="http://schemas.microsoft.com/office/drawing/2014/main" id="{8EE457FF-670E-4EC1-ACD4-1173DA9A79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6="http://schemas.microsoft.com/office/drawing/2014/main"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84" name="Freeform: Shape 123">
            <a:extLst>
              <a:ext uri="{FF2B5EF4-FFF2-40B4-BE49-F238E27FC236}">
                <a16:creationId xmlns:a16="http://schemas.microsoft.com/office/drawing/2014/main" id="{5C4E86D9-FC25-4C5B-B73F-77B0D9D117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5400000">
            <a:off x="2662237" y="-2662237"/>
            <a:ext cx="6867526" cy="12192000"/>
          </a:xfrm>
          <a:custGeom>
            <a:avLst/>
            <a:gdLst>
              <a:gd name="connsiteX0" fmla="*/ 0 w 6867526"/>
              <a:gd name="connsiteY0" fmla="*/ 11723012 h 12192000"/>
              <a:gd name="connsiteX1" fmla="*/ 0 w 6867526"/>
              <a:gd name="connsiteY1" fmla="*/ 4448765 h 12192000"/>
              <a:gd name="connsiteX2" fmla="*/ 0 w 6867526"/>
              <a:gd name="connsiteY2" fmla="*/ 0 h 12192000"/>
              <a:gd name="connsiteX3" fmla="*/ 6867524 w 6867526"/>
              <a:gd name="connsiteY3" fmla="*/ 0 h 12192000"/>
              <a:gd name="connsiteX4" fmla="*/ 6867524 w 6867526"/>
              <a:gd name="connsiteY4" fmla="*/ 4089952 h 12192000"/>
              <a:gd name="connsiteX5" fmla="*/ 6867524 w 6867526"/>
              <a:gd name="connsiteY5" fmla="*/ 10933355 h 12192000"/>
              <a:gd name="connsiteX6" fmla="*/ 6867526 w 6867526"/>
              <a:gd name="connsiteY6" fmla="*/ 10933355 h 12192000"/>
              <a:gd name="connsiteX7" fmla="*/ 6867526 w 6867526"/>
              <a:gd name="connsiteY7" fmla="*/ 12192000 h 12192000"/>
              <a:gd name="connsiteX8" fmla="*/ 9525 w 6867526"/>
              <a:gd name="connsiteY8" fmla="*/ 12192000 h 12192000"/>
              <a:gd name="connsiteX9" fmla="*/ 9525 w 6867526"/>
              <a:gd name="connsiteY9" fmla="*/ 11726716 h 12192000"/>
              <a:gd name="connsiteX10" fmla="*/ 4761 w 6867526"/>
              <a:gd name="connsiteY10" fmla="*/ 11726716 h 12192000"/>
              <a:gd name="connsiteX11" fmla="*/ 4761 w 6867526"/>
              <a:gd name="connsiteY11" fmla="*/ 11723012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867526" h="12192000">
                <a:moveTo>
                  <a:pt x="0" y="11723012"/>
                </a:moveTo>
                <a:lnTo>
                  <a:pt x="0" y="4448765"/>
                </a:lnTo>
                <a:lnTo>
                  <a:pt x="0" y="0"/>
                </a:lnTo>
                <a:lnTo>
                  <a:pt x="6867524" y="0"/>
                </a:lnTo>
                <a:lnTo>
                  <a:pt x="6867524" y="4089952"/>
                </a:lnTo>
                <a:lnTo>
                  <a:pt x="6867524" y="10933355"/>
                </a:lnTo>
                <a:lnTo>
                  <a:pt x="6867526" y="10933355"/>
                </a:lnTo>
                <a:lnTo>
                  <a:pt x="6867526" y="12192000"/>
                </a:lnTo>
                <a:lnTo>
                  <a:pt x="9525" y="12192000"/>
                </a:lnTo>
                <a:lnTo>
                  <a:pt x="9525" y="11726716"/>
                </a:lnTo>
                <a:lnTo>
                  <a:pt x="4761" y="11726716"/>
                </a:lnTo>
                <a:lnTo>
                  <a:pt x="4761" y="11723012"/>
                </a:lnTo>
                <a:close/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6="http://schemas.microsoft.com/office/drawing/2014/main" xmlns:p14="http://schemas.microsoft.com/office/powerpoint/2010/main"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14A7E49-B89B-4BBA-ABE3-46BA8E0E87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48955" y="870740"/>
            <a:ext cx="6399577" cy="511652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6000"/>
              <a:t>STRATEGIA COMUNICATIVA</a:t>
            </a:r>
          </a:p>
        </p:txBody>
      </p:sp>
      <p:sp useBgFill="1">
        <p:nvSpPr>
          <p:cNvPr id="185" name="Freeform: Shape 125">
            <a:extLst>
              <a:ext uri="{FF2B5EF4-FFF2-40B4-BE49-F238E27FC236}">
                <a16:creationId xmlns:a16="http://schemas.microsoft.com/office/drawing/2014/main" id="{44AF92AB-F4DD-4C5A-BC11-E1D33AFC0C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16200000">
            <a:off x="-1034751" y="1034752"/>
            <a:ext cx="6858000" cy="4788497"/>
          </a:xfrm>
          <a:custGeom>
            <a:avLst/>
            <a:gdLst>
              <a:gd name="connsiteX0" fmla="*/ 6858000 w 6858000"/>
              <a:gd name="connsiteY0" fmla="*/ 468988 h 4788497"/>
              <a:gd name="connsiteX1" fmla="*/ 6858000 w 6858000"/>
              <a:gd name="connsiteY1" fmla="*/ 4490047 h 4788497"/>
              <a:gd name="connsiteX2" fmla="*/ 3859631 w 6858000"/>
              <a:gd name="connsiteY2" fmla="*/ 4490047 h 4788497"/>
              <a:gd name="connsiteX3" fmla="*/ 3478631 w 6858000"/>
              <a:gd name="connsiteY3" fmla="*/ 4775798 h 4788497"/>
              <a:gd name="connsiteX4" fmla="*/ 3470164 w 6858000"/>
              <a:gd name="connsiteY4" fmla="*/ 4778972 h 4788497"/>
              <a:gd name="connsiteX5" fmla="*/ 3457464 w 6858000"/>
              <a:gd name="connsiteY5" fmla="*/ 4783735 h 4788497"/>
              <a:gd name="connsiteX6" fmla="*/ 3446881 w 6858000"/>
              <a:gd name="connsiteY6" fmla="*/ 4788497 h 4788497"/>
              <a:gd name="connsiteX7" fmla="*/ 3434181 w 6858000"/>
              <a:gd name="connsiteY7" fmla="*/ 4788497 h 4788497"/>
              <a:gd name="connsiteX8" fmla="*/ 3423598 w 6858000"/>
              <a:gd name="connsiteY8" fmla="*/ 4788497 h 4788497"/>
              <a:gd name="connsiteX9" fmla="*/ 3410897 w 6858000"/>
              <a:gd name="connsiteY9" fmla="*/ 4783735 h 4788497"/>
              <a:gd name="connsiteX10" fmla="*/ 3398198 w 6858000"/>
              <a:gd name="connsiteY10" fmla="*/ 4778972 h 4788497"/>
              <a:gd name="connsiteX11" fmla="*/ 3389731 w 6858000"/>
              <a:gd name="connsiteY11" fmla="*/ 4775798 h 4788497"/>
              <a:gd name="connsiteX12" fmla="*/ 3008731 w 6858000"/>
              <a:gd name="connsiteY12" fmla="*/ 4490047 h 4788497"/>
              <a:gd name="connsiteX13" fmla="*/ 1012714 w 6858000"/>
              <a:gd name="connsiteY13" fmla="*/ 4490047 h 4788497"/>
              <a:gd name="connsiteX14" fmla="*/ 1012714 w 6858000"/>
              <a:gd name="connsiteY14" fmla="*/ 4489653 h 4788497"/>
              <a:gd name="connsiteX15" fmla="*/ 4761 w 6858000"/>
              <a:gd name="connsiteY15" fmla="*/ 4489653 h 4788497"/>
              <a:gd name="connsiteX16" fmla="*/ 4761 w 6858000"/>
              <a:gd name="connsiteY16" fmla="*/ 4487273 h 4788497"/>
              <a:gd name="connsiteX17" fmla="*/ 0 w 6858000"/>
              <a:gd name="connsiteY17" fmla="*/ 4487273 h 4788497"/>
              <a:gd name="connsiteX18" fmla="*/ 0 w 6858000"/>
              <a:gd name="connsiteY18" fmla="*/ 0 h 4788497"/>
              <a:gd name="connsiteX19" fmla="*/ 6848476 w 6858000"/>
              <a:gd name="connsiteY19" fmla="*/ 0 h 4788497"/>
              <a:gd name="connsiteX20" fmla="*/ 6848476 w 6858000"/>
              <a:gd name="connsiteY20" fmla="*/ 465284 h 4788497"/>
              <a:gd name="connsiteX21" fmla="*/ 6853240 w 6858000"/>
              <a:gd name="connsiteY21" fmla="*/ 465284 h 4788497"/>
              <a:gd name="connsiteX22" fmla="*/ 6853240 w 6858000"/>
              <a:gd name="connsiteY22" fmla="*/ 468988 h 47884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6858000" h="4788497">
                <a:moveTo>
                  <a:pt x="6858000" y="468988"/>
                </a:moveTo>
                <a:lnTo>
                  <a:pt x="6858000" y="4490047"/>
                </a:lnTo>
                <a:lnTo>
                  <a:pt x="3859631" y="4490047"/>
                </a:lnTo>
                <a:lnTo>
                  <a:pt x="3478631" y="4775798"/>
                </a:lnTo>
                <a:lnTo>
                  <a:pt x="3470164" y="4778972"/>
                </a:lnTo>
                <a:lnTo>
                  <a:pt x="3457464" y="4783735"/>
                </a:lnTo>
                <a:lnTo>
                  <a:pt x="3446881" y="4788497"/>
                </a:lnTo>
                <a:lnTo>
                  <a:pt x="3434181" y="4788497"/>
                </a:lnTo>
                <a:lnTo>
                  <a:pt x="3423598" y="4788497"/>
                </a:lnTo>
                <a:lnTo>
                  <a:pt x="3410897" y="4783735"/>
                </a:lnTo>
                <a:lnTo>
                  <a:pt x="3398198" y="4778972"/>
                </a:lnTo>
                <a:lnTo>
                  <a:pt x="3389731" y="4775798"/>
                </a:lnTo>
                <a:lnTo>
                  <a:pt x="3008731" y="4490047"/>
                </a:lnTo>
                <a:lnTo>
                  <a:pt x="1012714" y="4490047"/>
                </a:lnTo>
                <a:lnTo>
                  <a:pt x="1012714" y="4489653"/>
                </a:lnTo>
                <a:lnTo>
                  <a:pt x="4761" y="4489653"/>
                </a:lnTo>
                <a:lnTo>
                  <a:pt x="4761" y="4487273"/>
                </a:lnTo>
                <a:lnTo>
                  <a:pt x="0" y="4487273"/>
                </a:lnTo>
                <a:lnTo>
                  <a:pt x="0" y="0"/>
                </a:lnTo>
                <a:lnTo>
                  <a:pt x="6848476" y="0"/>
                </a:lnTo>
                <a:lnTo>
                  <a:pt x="6848476" y="465284"/>
                </a:lnTo>
                <a:lnTo>
                  <a:pt x="6853240" y="465284"/>
                </a:lnTo>
                <a:lnTo>
                  <a:pt x="6853240" y="468988"/>
                </a:lnTo>
                <a:close/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6="http://schemas.microsoft.com/office/drawing/2014/main" xmlns:p14="http://schemas.microsoft.com/office/powerpoint/2010/main"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DDA3413-D1F1-4416-8C2D-01C1028608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1514" y="870740"/>
            <a:ext cx="3390391" cy="5116520"/>
          </a:xfr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i="1" dirty="0">
                <a:ea typeface="+mn-lt"/>
                <a:cs typeface="+mn-lt"/>
              </a:rPr>
              <a:t>LUCA MILITI</a:t>
            </a:r>
            <a:endParaRPr lang="en-US" dirty="0">
              <a:ea typeface="+mn-lt"/>
              <a:cs typeface="+mn-lt"/>
            </a:endParaRPr>
          </a:p>
          <a:p>
            <a:pPr algn="ctr"/>
            <a:r>
              <a:rPr lang="en-US" i="1" dirty="0"/>
              <a:t>KOUTA NEGRI</a:t>
            </a:r>
          </a:p>
          <a:p>
            <a:pPr algn="ctr"/>
            <a:r>
              <a:rPr lang="en-US" i="1" dirty="0"/>
              <a:t>CESARE TABARELLI</a:t>
            </a:r>
          </a:p>
          <a:p>
            <a:pPr algn="ctr"/>
            <a:r>
              <a:rPr lang="en-US" i="1" dirty="0"/>
              <a:t>GIORGIO BERTOLETTI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50030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7">
            <a:extLst>
              <a:ext uri="{FF2B5EF4-FFF2-40B4-BE49-F238E27FC236}">
                <a16:creationId xmlns:a16="http://schemas.microsoft.com/office/drawing/2014/main" id="{35C44DBB-AD7C-4682-B258-6367305D20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1D0BBD8-EB9E-4AC1-AE77-E59795017F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5200" y="1218476"/>
            <a:ext cx="3187318" cy="4421050"/>
          </a:xfrm>
          <a:effectLst/>
        </p:spPr>
        <p:txBody>
          <a:bodyPr anchor="ctr">
            <a:normAutofit/>
          </a:bodyPr>
          <a:lstStyle/>
          <a:p>
            <a:pPr algn="r"/>
            <a:r>
              <a:rPr lang="it-IT" sz="3200">
                <a:solidFill>
                  <a:schemeClr val="tx1"/>
                </a:solidFill>
              </a:rPr>
              <a:t>LINGUE</a:t>
            </a:r>
          </a:p>
        </p:txBody>
      </p:sp>
      <p:cxnSp>
        <p:nvCxnSpPr>
          <p:cNvPr id="9" name="Straight Connector 9">
            <a:extLst>
              <a:ext uri="{FF2B5EF4-FFF2-40B4-BE49-F238E27FC236}">
                <a16:creationId xmlns:a16="http://schemas.microsoft.com/office/drawing/2014/main" id="{A1CED323-FAF0-4E0B-8717-FC1F468A28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49634" y="1696777"/>
            <a:ext cx="0" cy="3464447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69ECDF-E75B-46F8-B146-2E5323B254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21357" y="3399786"/>
            <a:ext cx="1853106" cy="1186146"/>
          </a:xfrm>
          <a:effectLst/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it-IT" dirty="0">
                <a:ea typeface="+mn-lt"/>
                <a:cs typeface="+mn-lt"/>
              </a:rPr>
              <a:t>3 VOLANTINI:</a:t>
            </a:r>
          </a:p>
          <a:p>
            <a:pPr marL="285750" indent="-285750">
              <a:spcBef>
                <a:spcPts val="0"/>
              </a:spcBef>
              <a:spcAft>
                <a:spcPts val="0"/>
              </a:spcAft>
              <a:buFont typeface="Arial,Sans-Serif" charset="2"/>
              <a:buChar char="•"/>
            </a:pPr>
            <a:r>
              <a:rPr lang="it-IT" dirty="0">
                <a:ea typeface="+mn-lt"/>
                <a:cs typeface="+mn-lt"/>
              </a:rPr>
              <a:t>ITALIANO</a:t>
            </a:r>
            <a:endParaRPr lang="en-US" dirty="0">
              <a:ea typeface="+mn-lt"/>
              <a:cs typeface="+mn-lt"/>
            </a:endParaRPr>
          </a:p>
          <a:p>
            <a:pPr marL="285750" indent="-285750">
              <a:spcBef>
                <a:spcPts val="0"/>
              </a:spcBef>
              <a:spcAft>
                <a:spcPts val="0"/>
              </a:spcAft>
              <a:buFont typeface="Arial,Sans-Serif" charset="2"/>
              <a:buChar char="•"/>
            </a:pPr>
            <a:r>
              <a:rPr lang="it-IT" dirty="0">
                <a:ea typeface="+mn-lt"/>
                <a:cs typeface="+mn-lt"/>
              </a:rPr>
              <a:t>TEDESCO</a:t>
            </a:r>
            <a:endParaRPr lang="en-US" dirty="0">
              <a:ea typeface="+mn-lt"/>
              <a:cs typeface="+mn-lt"/>
            </a:endParaRPr>
          </a:p>
          <a:p>
            <a:pPr marL="285750" indent="-285750">
              <a:spcBef>
                <a:spcPts val="0"/>
              </a:spcBef>
              <a:spcAft>
                <a:spcPts val="0"/>
              </a:spcAft>
              <a:buFont typeface="Arial,Sans-Serif" charset="2"/>
              <a:buChar char="•"/>
            </a:pPr>
            <a:r>
              <a:rPr lang="it-IT" dirty="0">
                <a:ea typeface="+mn-lt"/>
                <a:cs typeface="+mn-lt"/>
              </a:rPr>
              <a:t>INGLESE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br>
              <a:rPr lang="it-IT" sz="1400" dirty="0">
                <a:ea typeface="+mn-lt"/>
                <a:cs typeface="+mn-lt"/>
              </a:rPr>
            </a:br>
            <a:r>
              <a:rPr lang="it-IT" sz="1400" dirty="0">
                <a:ea typeface="+mn-lt"/>
                <a:cs typeface="+mn-lt"/>
              </a:rPr>
              <a:t>(più adeguata alle presenze turistiche sul territorio)</a:t>
            </a:r>
          </a:p>
          <a:p>
            <a:pPr marL="285750" indent="-285750">
              <a:spcBef>
                <a:spcPts val="0"/>
              </a:spcBef>
              <a:spcAft>
                <a:spcPts val="0"/>
              </a:spcAft>
              <a:buFont typeface="Arial,Sans-Serif" charset="2"/>
              <a:buChar char="•"/>
            </a:pPr>
            <a:endParaRPr lang="it-IT" sz="1600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9B0476D0-539C-4E32-9693-B0C9C9F5665A}"/>
              </a:ext>
            </a:extLst>
          </p:cNvPr>
          <p:cNvSpPr>
            <a:spLocks noGrp="1"/>
          </p:cNvSpPr>
          <p:nvPr/>
        </p:nvSpPr>
        <p:spPr>
          <a:xfrm>
            <a:off x="938880" y="2216202"/>
            <a:ext cx="3868109" cy="2447296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buFont typeface="Arial" charset="2"/>
              <a:buChar char="•"/>
            </a:pPr>
            <a:endParaRPr lang="it-IT" i="1">
              <a:solidFill>
                <a:srgbClr val="FFFFFF"/>
              </a:solidFill>
              <a:cs typeface="Calibri"/>
            </a:endParaRPr>
          </a:p>
          <a:p>
            <a:pPr>
              <a:buFont typeface="Arial" charset="2"/>
              <a:buChar char="•"/>
            </a:pPr>
            <a:endParaRPr lang="it-IT" i="1">
              <a:solidFill>
                <a:srgbClr val="FFFFFF"/>
              </a:solidFill>
              <a:cs typeface="Calibri"/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DE4196E7-F86E-4BC1-A288-2F1202DCEF92}"/>
              </a:ext>
            </a:extLst>
          </p:cNvPr>
          <p:cNvSpPr txBox="1">
            <a:spLocks/>
          </p:cNvSpPr>
          <p:nvPr/>
        </p:nvSpPr>
        <p:spPr>
          <a:xfrm>
            <a:off x="7346830" y="3439850"/>
            <a:ext cx="2816388" cy="79795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Autofit/>
          </a:bodyPr>
          <a:lstStyle>
            <a:lvl1pPr indent="0" defTabSz="4572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Wingdings 2" charset="2"/>
              <a:buNone/>
              <a:defRPr>
                <a:ea typeface="+mn-lt"/>
                <a:cs typeface="+mn-lt"/>
              </a:defRPr>
            </a:lvl1pPr>
            <a:lvl2pPr marL="742950" indent="-285750" defTabSz="45720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600"/>
            </a:lvl2pPr>
            <a:lvl3pPr marL="1143000" indent="-228600" defTabSz="45720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400"/>
            </a:lvl3pPr>
            <a:lvl4pPr marL="1600200" indent="-228600" defTabSz="45720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/>
            </a:lvl4pPr>
            <a:lvl5pPr marL="2057400" indent="-228600" defTabSz="45720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/>
            </a:lvl5pPr>
            <a:lvl6pPr marL="2400000" indent="-228600" defTabSz="45720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/>
            </a:lvl6pPr>
            <a:lvl7pPr marL="2800000" indent="-228600" defTabSz="45720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/>
            </a:lvl7pPr>
            <a:lvl8pPr marL="3200000" indent="-228600" defTabSz="45720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/>
            </a:lvl8pPr>
            <a:lvl9pPr marL="3600000" indent="-228600" defTabSz="45720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/>
            </a:lvl9pPr>
          </a:lstStyle>
          <a:p>
            <a:r>
              <a:rPr lang="it-IT" dirty="0"/>
              <a:t>1 VOLANTINO:</a:t>
            </a:r>
          </a:p>
          <a:p>
            <a:r>
              <a:rPr lang="it-IT" dirty="0"/>
              <a:t>ITALIANO E INGLESE</a:t>
            </a:r>
            <a:br>
              <a:rPr lang="it-IT" dirty="0"/>
            </a:br>
            <a:br>
              <a:rPr lang="it-IT" dirty="0"/>
            </a:br>
            <a:br>
              <a:rPr lang="it-IT" dirty="0"/>
            </a:br>
            <a:br>
              <a:rPr lang="it-IT" dirty="0"/>
            </a:br>
            <a:r>
              <a:rPr lang="it-IT" sz="1400" dirty="0"/>
              <a:t>(più </a:t>
            </a:r>
            <a:r>
              <a:rPr lang="it-IT" sz="1400" dirty="0" err="1"/>
              <a:t>eonomica</a:t>
            </a:r>
            <a:r>
              <a:rPr lang="it-IT" sz="1400" dirty="0"/>
              <a:t>)</a:t>
            </a:r>
            <a:br>
              <a:rPr lang="it-IT" dirty="0"/>
            </a:br>
            <a:endParaRPr lang="it-IT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AD3F37D-9175-45DF-83F7-074478E0A4D2}"/>
              </a:ext>
            </a:extLst>
          </p:cNvPr>
          <p:cNvSpPr txBox="1"/>
          <p:nvPr/>
        </p:nvSpPr>
        <p:spPr>
          <a:xfrm>
            <a:off x="6277155" y="1992702"/>
            <a:ext cx="2139351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it-IT" sz="2400">
                <a:ea typeface="+mn-lt"/>
                <a:cs typeface="+mn-lt"/>
              </a:rPr>
              <a:t>2 PROPOSTE:</a:t>
            </a:r>
            <a:endParaRPr lang="it-IT" sz="2400"/>
          </a:p>
        </p:txBody>
      </p:sp>
    </p:spTree>
    <p:extLst>
      <p:ext uri="{BB962C8B-B14F-4D97-AF65-F5344CB8AC3E}">
        <p14:creationId xmlns:p14="http://schemas.microsoft.com/office/powerpoint/2010/main" val="28570030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1DCC7BA-3740-47E1-91B9-6269381397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4CEFA49-6B2F-4FE6-B6AF-31D49E68C2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16200000">
            <a:off x="-40086" y="40084"/>
            <a:ext cx="6858002" cy="6777832"/>
          </a:xfrm>
          <a:custGeom>
            <a:avLst/>
            <a:gdLst>
              <a:gd name="connsiteX0" fmla="*/ 6858001 w 6858002"/>
              <a:gd name="connsiteY0" fmla="*/ 4666984 h 6777832"/>
              <a:gd name="connsiteX1" fmla="*/ 3829243 w 6858002"/>
              <a:gd name="connsiteY1" fmla="*/ 6654602 h 6777832"/>
              <a:gd name="connsiteX2" fmla="*/ 3827370 w 6858002"/>
              <a:gd name="connsiteY2" fmla="*/ 6656146 h 6777832"/>
              <a:gd name="connsiteX3" fmla="*/ 3824584 w 6858002"/>
              <a:gd name="connsiteY3" fmla="*/ 6657658 h 6777832"/>
              <a:gd name="connsiteX4" fmla="*/ 3798694 w 6858002"/>
              <a:gd name="connsiteY4" fmla="*/ 6674649 h 6777832"/>
              <a:gd name="connsiteX5" fmla="*/ 3785012 w 6858002"/>
              <a:gd name="connsiteY5" fmla="*/ 6679138 h 6777832"/>
              <a:gd name="connsiteX6" fmla="*/ 3706340 w 6858002"/>
              <a:gd name="connsiteY6" fmla="*/ 6721839 h 6777832"/>
              <a:gd name="connsiteX7" fmla="*/ 3428999 w 6858002"/>
              <a:gd name="connsiteY7" fmla="*/ 6777832 h 6777832"/>
              <a:gd name="connsiteX8" fmla="*/ 3151659 w 6858002"/>
              <a:gd name="connsiteY8" fmla="*/ 6721839 h 6777832"/>
              <a:gd name="connsiteX9" fmla="*/ 3072997 w 6858002"/>
              <a:gd name="connsiteY9" fmla="*/ 6679143 h 6777832"/>
              <a:gd name="connsiteX10" fmla="*/ 3059299 w 6858002"/>
              <a:gd name="connsiteY10" fmla="*/ 6674649 h 6777832"/>
              <a:gd name="connsiteX11" fmla="*/ 3033384 w 6858002"/>
              <a:gd name="connsiteY11" fmla="*/ 6657642 h 6777832"/>
              <a:gd name="connsiteX12" fmla="*/ 3030628 w 6858002"/>
              <a:gd name="connsiteY12" fmla="*/ 6656146 h 6777832"/>
              <a:gd name="connsiteX13" fmla="*/ 3028776 w 6858002"/>
              <a:gd name="connsiteY13" fmla="*/ 6654618 h 6777832"/>
              <a:gd name="connsiteX14" fmla="*/ 1 w 6858002"/>
              <a:gd name="connsiteY14" fmla="*/ 4666984 h 6777832"/>
              <a:gd name="connsiteX15" fmla="*/ 6858002 w 6858002"/>
              <a:gd name="connsiteY15" fmla="*/ 0 h 6777832"/>
              <a:gd name="connsiteX16" fmla="*/ 6858002 w 6858002"/>
              <a:gd name="connsiteY16" fmla="*/ 1570616 h 6777832"/>
              <a:gd name="connsiteX17" fmla="*/ 6858001 w 6858002"/>
              <a:gd name="connsiteY17" fmla="*/ 1570616 h 6777832"/>
              <a:gd name="connsiteX18" fmla="*/ 6858001 w 6858002"/>
              <a:gd name="connsiteY18" fmla="*/ 4666983 h 6777832"/>
              <a:gd name="connsiteX19" fmla="*/ 0 w 6858002"/>
              <a:gd name="connsiteY19" fmla="*/ 4666983 h 6777832"/>
              <a:gd name="connsiteX20" fmla="*/ 0 w 6858002"/>
              <a:gd name="connsiteY20" fmla="*/ 595217 h 6777832"/>
              <a:gd name="connsiteX21" fmla="*/ 1 w 6858002"/>
              <a:gd name="connsiteY21" fmla="*/ 595217 h 6777832"/>
              <a:gd name="connsiteX22" fmla="*/ 1 w 6858002"/>
              <a:gd name="connsiteY22" fmla="*/ 0 h 67778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6858002" h="6777832">
                <a:moveTo>
                  <a:pt x="6858001" y="4666984"/>
                </a:moveTo>
                <a:lnTo>
                  <a:pt x="3829243" y="6654602"/>
                </a:lnTo>
                <a:lnTo>
                  <a:pt x="3827370" y="6656146"/>
                </a:lnTo>
                <a:lnTo>
                  <a:pt x="3824584" y="6657658"/>
                </a:lnTo>
                <a:lnTo>
                  <a:pt x="3798694" y="6674649"/>
                </a:lnTo>
                <a:lnTo>
                  <a:pt x="3785012" y="6679138"/>
                </a:lnTo>
                <a:lnTo>
                  <a:pt x="3706340" y="6721839"/>
                </a:lnTo>
                <a:cubicBezTo>
                  <a:pt x="3621097" y="6757894"/>
                  <a:pt x="3527376" y="6777832"/>
                  <a:pt x="3428999" y="6777832"/>
                </a:cubicBezTo>
                <a:cubicBezTo>
                  <a:pt x="3330622" y="6777832"/>
                  <a:pt x="3236902" y="6757894"/>
                  <a:pt x="3151659" y="6721839"/>
                </a:cubicBezTo>
                <a:lnTo>
                  <a:pt x="3072997" y="6679143"/>
                </a:lnTo>
                <a:lnTo>
                  <a:pt x="3059299" y="6674649"/>
                </a:lnTo>
                <a:lnTo>
                  <a:pt x="3033384" y="6657642"/>
                </a:lnTo>
                <a:lnTo>
                  <a:pt x="3030628" y="6656146"/>
                </a:lnTo>
                <a:lnTo>
                  <a:pt x="3028776" y="6654618"/>
                </a:lnTo>
                <a:lnTo>
                  <a:pt x="1" y="4666984"/>
                </a:lnTo>
                <a:close/>
                <a:moveTo>
                  <a:pt x="6858002" y="0"/>
                </a:moveTo>
                <a:lnTo>
                  <a:pt x="6858002" y="1570616"/>
                </a:lnTo>
                <a:lnTo>
                  <a:pt x="6858001" y="1570616"/>
                </a:lnTo>
                <a:lnTo>
                  <a:pt x="6858001" y="4666983"/>
                </a:lnTo>
                <a:lnTo>
                  <a:pt x="0" y="4666983"/>
                </a:lnTo>
                <a:lnTo>
                  <a:pt x="0" y="595217"/>
                </a:lnTo>
                <a:lnTo>
                  <a:pt x="1" y="595217"/>
                </a:lnTo>
                <a:lnTo>
                  <a:pt x="1" y="0"/>
                </a:lnTo>
                <a:close/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6="http://schemas.microsoft.com/office/drawing/2014/main" xmlns:p14="http://schemas.microsoft.com/office/powerpoint/2010/main"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86D2405-D29E-425A-A3B1-1A3CCA37F9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1514" y="947607"/>
            <a:ext cx="4389427" cy="4962786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VETRINA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F740F7A-DE37-473A-9992-2A68416684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104424" y="1492316"/>
            <a:ext cx="4405704" cy="4962785"/>
          </a:xfr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pPr marL="342900" indent="-342900">
              <a:lnSpc>
                <a:spcPct val="90000"/>
              </a:lnSpc>
              <a:buFont typeface="Arial" charset="2"/>
              <a:buChar char="•"/>
            </a:pPr>
            <a:r>
              <a:rPr lang="en-US" sz="2000" dirty="0"/>
              <a:t>CARTAMODELLI </a:t>
            </a:r>
            <a:br>
              <a:rPr lang="en-US" dirty="0"/>
            </a:br>
            <a:r>
              <a:rPr lang="en-US" sz="1400" dirty="0"/>
              <a:t>per </a:t>
            </a:r>
            <a:r>
              <a:rPr lang="en-US" sz="1400" dirty="0" err="1"/>
              <a:t>attirare</a:t>
            </a:r>
            <a:r>
              <a:rPr lang="en-US" sz="1400" dirty="0"/>
              <a:t> </a:t>
            </a:r>
            <a:r>
              <a:rPr lang="en-US" sz="1400" dirty="0" err="1"/>
              <a:t>l'attenzione</a:t>
            </a:r>
            <a:r>
              <a:rPr lang="en-US" sz="1400" dirty="0"/>
              <a:t> senza dare </a:t>
            </a:r>
            <a:r>
              <a:rPr lang="en-US" sz="1400" dirty="0" err="1"/>
              <a:t>l'idea</a:t>
            </a:r>
            <a:r>
              <a:rPr lang="en-US" sz="1400" dirty="0"/>
              <a:t> di </a:t>
            </a:r>
            <a:r>
              <a:rPr lang="en-US" sz="1400" dirty="0" err="1"/>
              <a:t>negozio</a:t>
            </a:r>
            <a:endParaRPr lang="en-US" dirty="0"/>
          </a:p>
          <a:p>
            <a:pPr marL="342900" indent="-342900">
              <a:lnSpc>
                <a:spcPct val="90000"/>
              </a:lnSpc>
              <a:buFont typeface="Arial" charset="2"/>
              <a:buChar char="•"/>
            </a:pPr>
            <a:r>
              <a:rPr lang="en-US" sz="2000" dirty="0">
                <a:ea typeface="+mn-lt"/>
                <a:cs typeface="+mn-lt"/>
              </a:rPr>
              <a:t>MANICHINI CON ABITI IN POSA </a:t>
            </a:r>
            <a:r>
              <a:rPr lang="en-US" sz="1400" dirty="0"/>
              <a:t>per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sz="1400" dirty="0"/>
              <a:t>dare un idea </a:t>
            </a:r>
            <a:r>
              <a:rPr lang="en-US" sz="1400" dirty="0" err="1"/>
              <a:t>artistica</a:t>
            </a:r>
            <a:r>
              <a:rPr lang="en-US" sz="1400" dirty="0"/>
              <a:t> </a:t>
            </a:r>
            <a:r>
              <a:rPr lang="en-US" sz="1400" dirty="0" err="1"/>
              <a:t>agli</a:t>
            </a:r>
            <a:r>
              <a:rPr lang="en-US" sz="1400" dirty="0"/>
              <a:t> </a:t>
            </a:r>
            <a:r>
              <a:rPr lang="en-US" sz="1400" dirty="0" err="1"/>
              <a:t>abiti</a:t>
            </a:r>
            <a:endParaRPr lang="en-US" sz="1400" dirty="0"/>
          </a:p>
          <a:p>
            <a:pPr marL="342900" indent="-342900">
              <a:lnSpc>
                <a:spcPct val="90000"/>
              </a:lnSpc>
              <a:buFont typeface="Arial" charset="2"/>
              <a:buChar char="•"/>
            </a:pPr>
            <a:r>
              <a:rPr lang="en-US" sz="2000" dirty="0"/>
              <a:t>DISEGNI E SCHIZZI </a:t>
            </a:r>
            <a:br>
              <a:rPr lang="en-US" dirty="0"/>
            </a:br>
            <a:r>
              <a:rPr lang="en-US" sz="1400" dirty="0"/>
              <a:t>per dare </a:t>
            </a:r>
            <a:r>
              <a:rPr lang="en-US" sz="1400" dirty="0" err="1"/>
              <a:t>un’idea</a:t>
            </a:r>
            <a:r>
              <a:rPr lang="en-US" sz="1400" dirty="0"/>
              <a:t> </a:t>
            </a:r>
            <a:r>
              <a:rPr lang="en-US" sz="1400" dirty="0" err="1"/>
              <a:t>della</a:t>
            </a:r>
            <a:r>
              <a:rPr lang="en-US" sz="1400" dirty="0"/>
              <a:t> </a:t>
            </a:r>
            <a:r>
              <a:rPr lang="en-US" sz="1400" dirty="0" err="1"/>
              <a:t>complessità</a:t>
            </a:r>
            <a:r>
              <a:rPr lang="en-US" sz="1400" dirty="0"/>
              <a:t> e del </a:t>
            </a:r>
            <a:r>
              <a:rPr lang="en-US" sz="1400" dirty="0" err="1"/>
              <a:t>processo</a:t>
            </a:r>
            <a:r>
              <a:rPr lang="en-US" sz="1400" dirty="0"/>
              <a:t> </a:t>
            </a:r>
            <a:r>
              <a:rPr lang="en-US" sz="1400" dirty="0" err="1"/>
              <a:t>creativo</a:t>
            </a:r>
            <a:r>
              <a:rPr lang="en-US" sz="1400" dirty="0"/>
              <a:t> di alto </a:t>
            </a:r>
            <a:r>
              <a:rPr lang="en-US" sz="1400" dirty="0" err="1"/>
              <a:t>profilo</a:t>
            </a:r>
            <a:r>
              <a:rPr lang="en-US" sz="1400" dirty="0"/>
              <a:t> </a:t>
            </a:r>
            <a:r>
              <a:rPr lang="en-US" sz="1400" dirty="0" err="1"/>
              <a:t>che</a:t>
            </a:r>
            <a:r>
              <a:rPr lang="en-US" sz="1400" dirty="0"/>
              <a:t> ha </a:t>
            </a:r>
            <a:r>
              <a:rPr lang="en-US" sz="1400" dirty="0" err="1"/>
              <a:t>generato</a:t>
            </a:r>
            <a:r>
              <a:rPr lang="en-US" sz="1400" dirty="0"/>
              <a:t> </a:t>
            </a:r>
            <a:r>
              <a:rPr lang="en-US" sz="1400" dirty="0" err="1"/>
              <a:t>abiti</a:t>
            </a:r>
            <a:r>
              <a:rPr lang="en-US" sz="1400" dirty="0"/>
              <a:t> e </a:t>
            </a:r>
            <a:r>
              <a:rPr lang="en-US" sz="1400" dirty="0" err="1"/>
              <a:t>collezioni</a:t>
            </a:r>
            <a:r>
              <a:rPr lang="en-US" sz="1400" dirty="0"/>
              <a:t>, </a:t>
            </a:r>
            <a:r>
              <a:rPr lang="en-US" sz="1400" dirty="0" err="1"/>
              <a:t>oltre</a:t>
            </a:r>
            <a:r>
              <a:rPr lang="en-US" sz="1400" dirty="0"/>
              <a:t> </a:t>
            </a:r>
            <a:r>
              <a:rPr lang="en-US" sz="1400" dirty="0" err="1"/>
              <a:t>che</a:t>
            </a:r>
            <a:r>
              <a:rPr lang="en-US" sz="1400" dirty="0"/>
              <a:t> delle </a:t>
            </a:r>
            <a:r>
              <a:rPr lang="en-US" sz="1400" dirty="0" err="1"/>
              <a:t>collaborazioni</a:t>
            </a:r>
            <a:r>
              <a:rPr lang="en-US" sz="1400" dirty="0"/>
              <a:t> </a:t>
            </a:r>
            <a:r>
              <a:rPr lang="en-US" sz="1400" dirty="0" err="1"/>
              <a:t>realizzate</a:t>
            </a:r>
            <a:r>
              <a:rPr lang="en-US" sz="1400" dirty="0"/>
              <a:t> con </a:t>
            </a:r>
            <a:r>
              <a:rPr lang="en-US" sz="1400" dirty="0" err="1"/>
              <a:t>grandi</a:t>
            </a:r>
            <a:r>
              <a:rPr lang="en-US" sz="1400" dirty="0"/>
              <a:t> </a:t>
            </a:r>
            <a:r>
              <a:rPr lang="en-US" sz="1400" dirty="0" err="1"/>
              <a:t>stilisti</a:t>
            </a:r>
            <a:endParaRPr lang="en-US" sz="1400" dirty="0"/>
          </a:p>
          <a:p>
            <a:pPr>
              <a:lnSpc>
                <a:spcPct val="90000"/>
              </a:lnSpc>
            </a:pPr>
            <a:endParaRPr lang="en-US" sz="2400" dirty="0"/>
          </a:p>
          <a:p>
            <a:pPr marL="1657350" lvl="3" indent="-285750">
              <a:lnSpc>
                <a:spcPct val="90000"/>
              </a:lnSpc>
              <a:buChar char="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520901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1DCC7BA-3740-47E1-91B9-6269381397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4CEFA49-6B2F-4FE6-B6AF-31D49E68C2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16200000">
            <a:off x="-40086" y="40084"/>
            <a:ext cx="6858002" cy="6777832"/>
          </a:xfrm>
          <a:custGeom>
            <a:avLst/>
            <a:gdLst>
              <a:gd name="connsiteX0" fmla="*/ 6858001 w 6858002"/>
              <a:gd name="connsiteY0" fmla="*/ 4666984 h 6777832"/>
              <a:gd name="connsiteX1" fmla="*/ 3829243 w 6858002"/>
              <a:gd name="connsiteY1" fmla="*/ 6654602 h 6777832"/>
              <a:gd name="connsiteX2" fmla="*/ 3827370 w 6858002"/>
              <a:gd name="connsiteY2" fmla="*/ 6656146 h 6777832"/>
              <a:gd name="connsiteX3" fmla="*/ 3824584 w 6858002"/>
              <a:gd name="connsiteY3" fmla="*/ 6657658 h 6777832"/>
              <a:gd name="connsiteX4" fmla="*/ 3798694 w 6858002"/>
              <a:gd name="connsiteY4" fmla="*/ 6674649 h 6777832"/>
              <a:gd name="connsiteX5" fmla="*/ 3785012 w 6858002"/>
              <a:gd name="connsiteY5" fmla="*/ 6679138 h 6777832"/>
              <a:gd name="connsiteX6" fmla="*/ 3706340 w 6858002"/>
              <a:gd name="connsiteY6" fmla="*/ 6721839 h 6777832"/>
              <a:gd name="connsiteX7" fmla="*/ 3428999 w 6858002"/>
              <a:gd name="connsiteY7" fmla="*/ 6777832 h 6777832"/>
              <a:gd name="connsiteX8" fmla="*/ 3151659 w 6858002"/>
              <a:gd name="connsiteY8" fmla="*/ 6721839 h 6777832"/>
              <a:gd name="connsiteX9" fmla="*/ 3072997 w 6858002"/>
              <a:gd name="connsiteY9" fmla="*/ 6679143 h 6777832"/>
              <a:gd name="connsiteX10" fmla="*/ 3059299 w 6858002"/>
              <a:gd name="connsiteY10" fmla="*/ 6674649 h 6777832"/>
              <a:gd name="connsiteX11" fmla="*/ 3033384 w 6858002"/>
              <a:gd name="connsiteY11" fmla="*/ 6657642 h 6777832"/>
              <a:gd name="connsiteX12" fmla="*/ 3030628 w 6858002"/>
              <a:gd name="connsiteY12" fmla="*/ 6656146 h 6777832"/>
              <a:gd name="connsiteX13" fmla="*/ 3028776 w 6858002"/>
              <a:gd name="connsiteY13" fmla="*/ 6654618 h 6777832"/>
              <a:gd name="connsiteX14" fmla="*/ 1 w 6858002"/>
              <a:gd name="connsiteY14" fmla="*/ 4666984 h 6777832"/>
              <a:gd name="connsiteX15" fmla="*/ 6858002 w 6858002"/>
              <a:gd name="connsiteY15" fmla="*/ 0 h 6777832"/>
              <a:gd name="connsiteX16" fmla="*/ 6858002 w 6858002"/>
              <a:gd name="connsiteY16" fmla="*/ 1570616 h 6777832"/>
              <a:gd name="connsiteX17" fmla="*/ 6858001 w 6858002"/>
              <a:gd name="connsiteY17" fmla="*/ 1570616 h 6777832"/>
              <a:gd name="connsiteX18" fmla="*/ 6858001 w 6858002"/>
              <a:gd name="connsiteY18" fmla="*/ 4666983 h 6777832"/>
              <a:gd name="connsiteX19" fmla="*/ 0 w 6858002"/>
              <a:gd name="connsiteY19" fmla="*/ 4666983 h 6777832"/>
              <a:gd name="connsiteX20" fmla="*/ 0 w 6858002"/>
              <a:gd name="connsiteY20" fmla="*/ 595217 h 6777832"/>
              <a:gd name="connsiteX21" fmla="*/ 1 w 6858002"/>
              <a:gd name="connsiteY21" fmla="*/ 595217 h 6777832"/>
              <a:gd name="connsiteX22" fmla="*/ 1 w 6858002"/>
              <a:gd name="connsiteY22" fmla="*/ 0 h 67778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6858002" h="6777832">
                <a:moveTo>
                  <a:pt x="6858001" y="4666984"/>
                </a:moveTo>
                <a:lnTo>
                  <a:pt x="3829243" y="6654602"/>
                </a:lnTo>
                <a:lnTo>
                  <a:pt x="3827370" y="6656146"/>
                </a:lnTo>
                <a:lnTo>
                  <a:pt x="3824584" y="6657658"/>
                </a:lnTo>
                <a:lnTo>
                  <a:pt x="3798694" y="6674649"/>
                </a:lnTo>
                <a:lnTo>
                  <a:pt x="3785012" y="6679138"/>
                </a:lnTo>
                <a:lnTo>
                  <a:pt x="3706340" y="6721839"/>
                </a:lnTo>
                <a:cubicBezTo>
                  <a:pt x="3621097" y="6757894"/>
                  <a:pt x="3527376" y="6777832"/>
                  <a:pt x="3428999" y="6777832"/>
                </a:cubicBezTo>
                <a:cubicBezTo>
                  <a:pt x="3330622" y="6777832"/>
                  <a:pt x="3236902" y="6757894"/>
                  <a:pt x="3151659" y="6721839"/>
                </a:cubicBezTo>
                <a:lnTo>
                  <a:pt x="3072997" y="6679143"/>
                </a:lnTo>
                <a:lnTo>
                  <a:pt x="3059299" y="6674649"/>
                </a:lnTo>
                <a:lnTo>
                  <a:pt x="3033384" y="6657642"/>
                </a:lnTo>
                <a:lnTo>
                  <a:pt x="3030628" y="6656146"/>
                </a:lnTo>
                <a:lnTo>
                  <a:pt x="3028776" y="6654618"/>
                </a:lnTo>
                <a:lnTo>
                  <a:pt x="1" y="4666984"/>
                </a:lnTo>
                <a:close/>
                <a:moveTo>
                  <a:pt x="6858002" y="0"/>
                </a:moveTo>
                <a:lnTo>
                  <a:pt x="6858002" y="1570616"/>
                </a:lnTo>
                <a:lnTo>
                  <a:pt x="6858001" y="1570616"/>
                </a:lnTo>
                <a:lnTo>
                  <a:pt x="6858001" y="4666983"/>
                </a:lnTo>
                <a:lnTo>
                  <a:pt x="0" y="4666983"/>
                </a:lnTo>
                <a:lnTo>
                  <a:pt x="0" y="595217"/>
                </a:lnTo>
                <a:lnTo>
                  <a:pt x="1" y="595217"/>
                </a:lnTo>
                <a:lnTo>
                  <a:pt x="1" y="0"/>
                </a:lnTo>
                <a:close/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6="http://schemas.microsoft.com/office/drawing/2014/main" xmlns:p14="http://schemas.microsoft.com/office/powerpoint/2010/main"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86D2405-D29E-425A-A3B1-1A3CCA37F9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1514" y="947607"/>
            <a:ext cx="4389427" cy="4962786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MEDIA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F740F7A-DE37-473A-9992-2A68416684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229345" y="947607"/>
            <a:ext cx="4152655" cy="4962785"/>
          </a:xfr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pPr marL="342900" indent="-342900">
              <a:buFont typeface="Arial" charset="2"/>
              <a:buChar char="•"/>
            </a:pPr>
            <a:r>
              <a:rPr lang="en-US" sz="2800"/>
              <a:t>TRIP ADVISOR</a:t>
            </a:r>
            <a:endParaRPr lang="it-IT" sz="2800"/>
          </a:p>
          <a:p>
            <a:pPr marL="342900" indent="-342900">
              <a:buFont typeface="Arial" charset="2"/>
              <a:buChar char="•"/>
            </a:pPr>
            <a:r>
              <a:rPr lang="en-US" sz="2800"/>
              <a:t>FACEBOOK</a:t>
            </a:r>
          </a:p>
          <a:p>
            <a:pPr marL="342900" indent="-342900">
              <a:buFont typeface="Arial" charset="2"/>
              <a:buChar char="•"/>
            </a:pPr>
            <a:r>
              <a:rPr lang="en-US" sz="2800"/>
              <a:t>SITO WEB</a:t>
            </a:r>
          </a:p>
          <a:p>
            <a:pPr marL="342900" indent="-342900">
              <a:buFont typeface="Arial" charset="2"/>
              <a:buChar char="•"/>
            </a:pPr>
            <a:r>
              <a:rPr lang="en-US" sz="2800"/>
              <a:t>INSTAGRAM</a:t>
            </a:r>
          </a:p>
          <a:p>
            <a:pPr marL="1657350" lvl="3" indent="-285750">
              <a:buFont typeface="Wingdings 2" charset="2"/>
              <a:buChar char=""/>
            </a:pPr>
            <a:endParaRPr lang="en-US" sz="2800"/>
          </a:p>
        </p:txBody>
      </p:sp>
    </p:spTree>
    <p:extLst>
      <p:ext uri="{BB962C8B-B14F-4D97-AF65-F5344CB8AC3E}">
        <p14:creationId xmlns:p14="http://schemas.microsoft.com/office/powerpoint/2010/main" val="8693200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7">
            <a:extLst>
              <a:ext uri="{FF2B5EF4-FFF2-40B4-BE49-F238E27FC236}">
                <a16:creationId xmlns:a16="http://schemas.microsoft.com/office/drawing/2014/main" id="{35C44DBB-AD7C-4682-B258-6367305D20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531A20B-D1E3-40FB-AB00-92A05968BE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67766" y="3130664"/>
            <a:ext cx="2885394" cy="596673"/>
          </a:xfrm>
          <a:effectLst/>
        </p:spPr>
        <p:txBody>
          <a:bodyPr anchor="ctr">
            <a:normAutofit/>
          </a:bodyPr>
          <a:lstStyle/>
          <a:p>
            <a:pPr algn="r"/>
            <a:r>
              <a:rPr lang="it-IT" sz="3200">
                <a:solidFill>
                  <a:schemeClr val="tx1"/>
                </a:solidFill>
              </a:rPr>
              <a:t>TRIP ADVISOR</a:t>
            </a:r>
          </a:p>
        </p:txBody>
      </p:sp>
      <p:cxnSp>
        <p:nvCxnSpPr>
          <p:cNvPr id="9" name="Straight Connector 9">
            <a:extLst>
              <a:ext uri="{FF2B5EF4-FFF2-40B4-BE49-F238E27FC236}">
                <a16:creationId xmlns:a16="http://schemas.microsoft.com/office/drawing/2014/main" id="{A1CED323-FAF0-4E0B-8717-FC1F468A28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49634" y="1696777"/>
            <a:ext cx="0" cy="3464447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5F7566-819F-480D-9192-F5D8F081A6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46751" y="1218475"/>
            <a:ext cx="6080050" cy="4421051"/>
          </a:xfrm>
          <a:effectLst/>
        </p:spPr>
        <p:txBody>
          <a:bodyPr>
            <a:normAutofit/>
          </a:bodyPr>
          <a:lstStyle/>
          <a:p>
            <a:pPr marL="285750" indent="-285750">
              <a:buFont typeface="Arial" charset="2"/>
              <a:buChar char="•"/>
            </a:pPr>
            <a:endParaRPr lang="it-IT" sz="1600"/>
          </a:p>
          <a:p>
            <a:pPr>
              <a:buFont typeface="Arial" charset="2"/>
              <a:buChar char="•"/>
            </a:pPr>
            <a:endParaRPr lang="it-IT" sz="1600"/>
          </a:p>
        </p:txBody>
      </p:sp>
      <p:pic>
        <p:nvPicPr>
          <p:cNvPr id="4" name="Picture 4" descr="Immagine che contiene oggetto&#10;&#10;Descrizione generata con affidabilità molto elevata">
            <a:extLst>
              <a:ext uri="{FF2B5EF4-FFF2-40B4-BE49-F238E27FC236}">
                <a16:creationId xmlns:a16="http://schemas.microsoft.com/office/drawing/2014/main" id="{5070CEF3-0F17-4FF3-A405-D43157C3BAE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8966" y="2362110"/>
            <a:ext cx="942975" cy="581025"/>
          </a:xfrm>
          <a:prstGeom prst="rect">
            <a:avLst/>
          </a:prstGeom>
        </p:spPr>
      </p:pic>
      <p:sp>
        <p:nvSpPr>
          <p:cNvPr id="5" name="Subtitle 2">
            <a:extLst>
              <a:ext uri="{FF2B5EF4-FFF2-40B4-BE49-F238E27FC236}">
                <a16:creationId xmlns:a16="http://schemas.microsoft.com/office/drawing/2014/main" id="{CB3BC36C-0D4A-462E-AA3E-FAA5D6A1A8F9}"/>
              </a:ext>
            </a:extLst>
          </p:cNvPr>
          <p:cNvSpPr txBox="1">
            <a:spLocks/>
          </p:cNvSpPr>
          <p:nvPr/>
        </p:nvSpPr>
        <p:spPr>
          <a:xfrm>
            <a:off x="4986478" y="2529116"/>
            <a:ext cx="6237371" cy="1799768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4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charset="2"/>
              <a:buChar char="•"/>
            </a:pPr>
            <a:r>
              <a:rPr lang="en-US" dirty="0"/>
              <a:t>RINNOVAMENTO E AGGIUNTA DI IMMAGINI CHE ILLUSTRINO L'INTERNO DEL MUSEO</a:t>
            </a:r>
          </a:p>
          <a:p>
            <a:pPr>
              <a:buFont typeface="Arial" charset="2"/>
              <a:buChar char="•"/>
            </a:pPr>
            <a:r>
              <a:rPr lang="en-US" dirty="0"/>
              <a:t>SINTESI DELLE INFORMAZIONI, SELEZIONANDO SOLO ALCUNI PUNTI DI FORZA</a:t>
            </a:r>
          </a:p>
        </p:txBody>
      </p:sp>
    </p:spTree>
    <p:extLst>
      <p:ext uri="{BB962C8B-B14F-4D97-AF65-F5344CB8AC3E}">
        <p14:creationId xmlns:p14="http://schemas.microsoft.com/office/powerpoint/2010/main" val="16178250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7">
            <a:extLst>
              <a:ext uri="{FF2B5EF4-FFF2-40B4-BE49-F238E27FC236}">
                <a16:creationId xmlns:a16="http://schemas.microsoft.com/office/drawing/2014/main" id="{35C44DBB-AD7C-4682-B258-6367305D20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9">
            <a:extLst>
              <a:ext uri="{FF2B5EF4-FFF2-40B4-BE49-F238E27FC236}">
                <a16:creationId xmlns:a16="http://schemas.microsoft.com/office/drawing/2014/main" id="{A1CED323-FAF0-4E0B-8717-FC1F468A28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49634" y="1696777"/>
            <a:ext cx="0" cy="3464447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5F7566-819F-480D-9192-F5D8F081A6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46751" y="1218475"/>
            <a:ext cx="6080050" cy="4421051"/>
          </a:xfrm>
          <a:effectLst/>
        </p:spPr>
        <p:txBody>
          <a:bodyPr>
            <a:normAutofit/>
          </a:bodyPr>
          <a:lstStyle/>
          <a:p>
            <a:pPr marL="285750" indent="-285750">
              <a:buFont typeface="Arial" charset="2"/>
              <a:buChar char="•"/>
            </a:pPr>
            <a:endParaRPr lang="it-IT" sz="1600"/>
          </a:p>
          <a:p>
            <a:pPr>
              <a:buFont typeface="Arial" charset="2"/>
              <a:buChar char="•"/>
            </a:pPr>
            <a:endParaRPr lang="it-IT" sz="160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84145BD-593D-4228-A726-0120C78573F8}"/>
              </a:ext>
            </a:extLst>
          </p:cNvPr>
          <p:cNvSpPr txBox="1"/>
          <p:nvPr/>
        </p:nvSpPr>
        <p:spPr>
          <a:xfrm>
            <a:off x="1676400" y="3142891"/>
            <a:ext cx="2743200" cy="58477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it-IT" sz="3200" b="1"/>
              <a:t>FACEBOOK</a:t>
            </a:r>
            <a:endParaRPr lang="it-IT" b="1"/>
          </a:p>
        </p:txBody>
      </p:sp>
      <p:pic>
        <p:nvPicPr>
          <p:cNvPr id="5" name="Picture 10">
            <a:extLst>
              <a:ext uri="{FF2B5EF4-FFF2-40B4-BE49-F238E27FC236}">
                <a16:creationId xmlns:a16="http://schemas.microsoft.com/office/drawing/2014/main" id="{8B368EB8-62CD-43DA-ADE7-5C8B037BFA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54061" y="2344946"/>
            <a:ext cx="615352" cy="600975"/>
          </a:xfrm>
          <a:prstGeom prst="rect">
            <a:avLst/>
          </a:prstGeom>
        </p:spPr>
      </p:pic>
      <p:sp>
        <p:nvSpPr>
          <p:cNvPr id="12" name="Subtitle 2">
            <a:extLst>
              <a:ext uri="{FF2B5EF4-FFF2-40B4-BE49-F238E27FC236}">
                <a16:creationId xmlns:a16="http://schemas.microsoft.com/office/drawing/2014/main" id="{642B0A47-CC0A-48AC-9655-E69FBE3A9DAC}"/>
              </a:ext>
            </a:extLst>
          </p:cNvPr>
          <p:cNvSpPr txBox="1">
            <a:spLocks/>
          </p:cNvSpPr>
          <p:nvPr/>
        </p:nvSpPr>
        <p:spPr>
          <a:xfrm>
            <a:off x="9429081" y="473154"/>
            <a:ext cx="4152655" cy="4962785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4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charset="2"/>
              <a:buChar char="•"/>
            </a:pPr>
            <a:endParaRPr lang="en-US" sz="2800"/>
          </a:p>
          <a:p>
            <a:pPr marL="1657350" lvl="3" indent="-285750"/>
            <a:endParaRPr lang="en-US" sz="2800"/>
          </a:p>
        </p:txBody>
      </p:sp>
      <p:sp>
        <p:nvSpPr>
          <p:cNvPr id="14" name="Subtitle 2">
            <a:extLst>
              <a:ext uri="{FF2B5EF4-FFF2-40B4-BE49-F238E27FC236}">
                <a16:creationId xmlns:a16="http://schemas.microsoft.com/office/drawing/2014/main" id="{25899A56-BB7E-4653-8581-DA9B812917C0}"/>
              </a:ext>
            </a:extLst>
          </p:cNvPr>
          <p:cNvSpPr txBox="1">
            <a:spLocks/>
          </p:cNvSpPr>
          <p:nvPr/>
        </p:nvSpPr>
        <p:spPr>
          <a:xfrm>
            <a:off x="5146751" y="2495824"/>
            <a:ext cx="6654316" cy="2849315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4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charset="2"/>
              <a:buChar char="•"/>
            </a:pPr>
            <a:r>
              <a:rPr lang="en-US" dirty="0"/>
              <a:t>VALORIZZARE FACEBOOK COME STRUMENTO DELLA QUOTIDIANITA'</a:t>
            </a:r>
          </a:p>
          <a:p>
            <a:pPr>
              <a:buFont typeface="Arial" charset="2"/>
              <a:buChar char="•"/>
            </a:pPr>
            <a:r>
              <a:rPr lang="en-US" dirty="0"/>
              <a:t>PUBBLICARE LE FOTO DEI VISITATORI E DELLA VITA QUOTIDIANA DEL MUSEO </a:t>
            </a:r>
            <a:r>
              <a:rPr lang="en-US" sz="1400" dirty="0"/>
              <a:t>(backstage, </a:t>
            </a:r>
            <a:r>
              <a:rPr lang="en-US" sz="1400" dirty="0" err="1"/>
              <a:t>eventi</a:t>
            </a:r>
            <a:r>
              <a:rPr lang="en-US" sz="1400" dirty="0"/>
              <a:t>, </a:t>
            </a:r>
            <a:r>
              <a:rPr lang="en-US" sz="1400" dirty="0" err="1"/>
              <a:t>corsi</a:t>
            </a:r>
            <a:r>
              <a:rPr lang="en-US" sz="1400" dirty="0"/>
              <a:t>, </a:t>
            </a:r>
            <a:r>
              <a:rPr lang="en-US" sz="1400" dirty="0" err="1"/>
              <a:t>laboratori</a:t>
            </a:r>
            <a:r>
              <a:rPr lang="en-US" sz="1400" dirty="0"/>
              <a:t>…)</a:t>
            </a:r>
            <a:endParaRPr lang="en-US" dirty="0"/>
          </a:p>
          <a:p>
            <a:pPr marL="1657350" lvl="3" indent="-285750"/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847062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7">
            <a:extLst>
              <a:ext uri="{FF2B5EF4-FFF2-40B4-BE49-F238E27FC236}">
                <a16:creationId xmlns:a16="http://schemas.microsoft.com/office/drawing/2014/main" id="{35C44DBB-AD7C-4682-B258-6367305D20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531A20B-D1E3-40FB-AB00-92A05968BE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5313" y="3101910"/>
            <a:ext cx="2684111" cy="654183"/>
          </a:xfrm>
          <a:effectLst/>
        </p:spPr>
        <p:txBody>
          <a:bodyPr anchor="ctr">
            <a:normAutofit/>
          </a:bodyPr>
          <a:lstStyle/>
          <a:p>
            <a:pPr algn="ctr"/>
            <a:r>
              <a:rPr lang="it-IT" sz="3200">
                <a:solidFill>
                  <a:schemeClr val="tx1"/>
                </a:solidFill>
              </a:rPr>
              <a:t>INSTAGRAM</a:t>
            </a:r>
            <a:endParaRPr lang="it-IT"/>
          </a:p>
        </p:txBody>
      </p:sp>
      <p:cxnSp>
        <p:nvCxnSpPr>
          <p:cNvPr id="9" name="Straight Connector 9">
            <a:extLst>
              <a:ext uri="{FF2B5EF4-FFF2-40B4-BE49-F238E27FC236}">
                <a16:creationId xmlns:a16="http://schemas.microsoft.com/office/drawing/2014/main" id="{A1CED323-FAF0-4E0B-8717-FC1F468A28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49634" y="1696777"/>
            <a:ext cx="0" cy="3464447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5F7566-819F-480D-9192-F5D8F081A6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46751" y="1218475"/>
            <a:ext cx="6080050" cy="4421051"/>
          </a:xfrm>
          <a:effectLst/>
        </p:spPr>
        <p:txBody>
          <a:bodyPr>
            <a:normAutofit/>
          </a:bodyPr>
          <a:lstStyle/>
          <a:p>
            <a:pPr marL="285750" indent="-285750">
              <a:buFont typeface="Arial" charset="2"/>
              <a:buChar char="•"/>
            </a:pPr>
            <a:endParaRPr lang="it-IT" sz="1600" dirty="0"/>
          </a:p>
          <a:p>
            <a:pPr>
              <a:buFont typeface="Arial" charset="2"/>
              <a:buChar char="•"/>
            </a:pPr>
            <a:endParaRPr lang="it-IT" sz="1600" dirty="0"/>
          </a:p>
        </p:txBody>
      </p:sp>
      <p:pic>
        <p:nvPicPr>
          <p:cNvPr id="4" name="Picture 4" descr="Immagine che contiene grafica vettoriale&#10;&#10;Descrizione generata con affidabilità elevata">
            <a:extLst>
              <a:ext uri="{FF2B5EF4-FFF2-40B4-BE49-F238E27FC236}">
                <a16:creationId xmlns:a16="http://schemas.microsoft.com/office/drawing/2014/main" id="{B7F66441-F46D-4C6B-A8EB-8456CA31FF3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54701" y="2531851"/>
            <a:ext cx="500333" cy="485956"/>
          </a:xfrm>
          <a:prstGeom prst="rect">
            <a:avLst/>
          </a:prstGeom>
        </p:spPr>
      </p:pic>
      <p:sp>
        <p:nvSpPr>
          <p:cNvPr id="6" name="Subtitle 2">
            <a:extLst>
              <a:ext uri="{FF2B5EF4-FFF2-40B4-BE49-F238E27FC236}">
                <a16:creationId xmlns:a16="http://schemas.microsoft.com/office/drawing/2014/main" id="{48ADA6C1-040A-41F5-AC92-1BE874EA620A}"/>
              </a:ext>
            </a:extLst>
          </p:cNvPr>
          <p:cNvSpPr txBox="1">
            <a:spLocks/>
          </p:cNvSpPr>
          <p:nvPr/>
        </p:nvSpPr>
        <p:spPr>
          <a:xfrm>
            <a:off x="5144628" y="2313455"/>
            <a:ext cx="6812465" cy="2245466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4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spcBef>
                <a:spcPts val="0"/>
              </a:spcBef>
              <a:spcAft>
                <a:spcPts val="500"/>
              </a:spcAft>
              <a:buFont typeface="Arial" charset="2"/>
              <a:buChar char="•"/>
            </a:pPr>
            <a:r>
              <a:rPr lang="it-IT" dirty="0">
                <a:ea typeface="+mn-lt"/>
                <a:cs typeface="+mn-lt"/>
              </a:rPr>
              <a:t>VALORIZZARE INSTAGRAM COME STRUMENTO DELL'</a:t>
            </a:r>
            <a:r>
              <a:rPr lang="it-IT" sz="2000" dirty="0">
                <a:ea typeface="+mn-lt"/>
                <a:cs typeface="+mn-lt"/>
              </a:rPr>
              <a:t>ECCELLENZA</a:t>
            </a:r>
            <a:endParaRPr lang="en-US" dirty="0">
              <a:ea typeface="+mn-lt"/>
              <a:cs typeface="+mn-lt"/>
            </a:endParaRPr>
          </a:p>
          <a:p>
            <a:pPr marL="285750" indent="-285750">
              <a:spcBef>
                <a:spcPts val="0"/>
              </a:spcBef>
              <a:spcAft>
                <a:spcPts val="500"/>
              </a:spcAft>
              <a:buFont typeface="Arial,Sans-Serif" charset="2"/>
              <a:buChar char="•"/>
            </a:pPr>
            <a:r>
              <a:rPr lang="it-IT" dirty="0">
                <a:ea typeface="+mn-lt"/>
                <a:cs typeface="+mn-lt"/>
              </a:rPr>
              <a:t>AGGIUNGERE FOTO DEL MUSEO – MANICHINI CON ABITI</a:t>
            </a:r>
            <a:endParaRPr lang="en-US" dirty="0">
              <a:ea typeface="+mn-lt"/>
              <a:cs typeface="+mn-lt"/>
            </a:endParaRPr>
          </a:p>
          <a:p>
            <a:pPr marL="285750" indent="-285750">
              <a:spcBef>
                <a:spcPts val="0"/>
              </a:spcBef>
              <a:spcAft>
                <a:spcPts val="500"/>
              </a:spcAft>
              <a:buFont typeface="Arial,Sans-Serif" charset="2"/>
              <a:buChar char="•"/>
            </a:pPr>
            <a:r>
              <a:rPr lang="it-IT" dirty="0">
                <a:ea typeface="+mn-lt"/>
                <a:cs typeface="+mn-lt"/>
              </a:rPr>
              <a:t>RIMUOVERE FOTO DEI VISITATORI </a:t>
            </a:r>
            <a:r>
              <a:rPr lang="it-IT" sz="1400" dirty="0">
                <a:ea typeface="+mn-lt"/>
                <a:cs typeface="+mn-lt"/>
              </a:rPr>
              <a:t>(più adatte a </a:t>
            </a:r>
            <a:r>
              <a:rPr lang="it-IT" sz="1400" dirty="0" err="1">
                <a:ea typeface="+mn-lt"/>
                <a:cs typeface="+mn-lt"/>
              </a:rPr>
              <a:t>facebook</a:t>
            </a:r>
            <a:r>
              <a:rPr lang="it-IT" sz="1400" dirty="0">
                <a:ea typeface="+mn-lt"/>
                <a:cs typeface="+mn-lt"/>
              </a:rPr>
              <a:t>)</a:t>
            </a:r>
            <a:endParaRPr lang="en-US" dirty="0">
              <a:ea typeface="+mn-lt"/>
              <a:cs typeface="+mn-lt"/>
            </a:endParaRPr>
          </a:p>
          <a:p>
            <a:pPr marL="285750" indent="-285750">
              <a:spcBef>
                <a:spcPts val="0"/>
              </a:spcBef>
              <a:spcAft>
                <a:spcPts val="500"/>
              </a:spcAft>
              <a:buFont typeface="Arial,Sans-Serif" charset="2"/>
              <a:buChar char="•"/>
            </a:pPr>
            <a:r>
              <a:rPr lang="it-IT" dirty="0">
                <a:ea typeface="+mn-lt"/>
                <a:cs typeface="+mn-lt"/>
              </a:rPr>
              <a:t>SPONSORIZZARE I POST</a:t>
            </a:r>
            <a:endParaRPr lang="en-US" dirty="0"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187077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7">
            <a:extLst>
              <a:ext uri="{FF2B5EF4-FFF2-40B4-BE49-F238E27FC236}">
                <a16:creationId xmlns:a16="http://schemas.microsoft.com/office/drawing/2014/main" id="{35C44DBB-AD7C-4682-B258-6367305D20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531A20B-D1E3-40FB-AB00-92A05968BE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29765" y="3101909"/>
            <a:ext cx="2022753" cy="654183"/>
          </a:xfrm>
          <a:effectLst/>
        </p:spPr>
        <p:txBody>
          <a:bodyPr anchor="ctr">
            <a:normAutofit/>
          </a:bodyPr>
          <a:lstStyle/>
          <a:p>
            <a:pPr algn="ctr"/>
            <a:r>
              <a:rPr lang="it-IT" sz="3200">
                <a:solidFill>
                  <a:schemeClr val="tx1"/>
                </a:solidFill>
                <a:hlinkClick r:id="rId2"/>
              </a:rPr>
              <a:t>SITO WEB</a:t>
            </a:r>
            <a:endParaRPr lang="it-IT" sz="3200">
              <a:solidFill>
                <a:schemeClr val="tx1"/>
              </a:solidFill>
            </a:endParaRPr>
          </a:p>
        </p:txBody>
      </p:sp>
      <p:cxnSp>
        <p:nvCxnSpPr>
          <p:cNvPr id="9" name="Straight Connector 9">
            <a:extLst>
              <a:ext uri="{FF2B5EF4-FFF2-40B4-BE49-F238E27FC236}">
                <a16:creationId xmlns:a16="http://schemas.microsoft.com/office/drawing/2014/main" id="{A1CED323-FAF0-4E0B-8717-FC1F468A28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49634" y="1696777"/>
            <a:ext cx="0" cy="3464447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5F7566-819F-480D-9192-F5D8F081A6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46751" y="1218475"/>
            <a:ext cx="6080050" cy="4421051"/>
          </a:xfrm>
          <a:effectLst/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>
                <a:ea typeface="+mn-lt"/>
                <a:cs typeface="+mn-lt"/>
              </a:rPr>
              <a:t>Per una migliore incisività, comprensibilità e chiarezza del sito, proponiamo di:</a:t>
            </a:r>
            <a:endParaRPr lang="en-US" dirty="0">
              <a:ea typeface="+mn-lt"/>
              <a:cs typeface="+mn-lt"/>
            </a:endParaRPr>
          </a:p>
          <a:p>
            <a:pPr marL="285750" indent="-285750">
              <a:buFont typeface="Arial,Sans-Serif" charset="2"/>
              <a:buChar char="•"/>
            </a:pPr>
            <a:r>
              <a:rPr lang="it-IT" dirty="0">
                <a:ea typeface="+mn-lt"/>
                <a:cs typeface="+mn-lt"/>
              </a:rPr>
              <a:t>RIORDINARE LE SEZIONI ORGANIZZANDO I CONTENUTI SU QUATTRO PAGINE:</a:t>
            </a:r>
            <a:endParaRPr lang="en-US" dirty="0">
              <a:ea typeface="+mn-lt"/>
              <a:cs typeface="+mn-lt"/>
            </a:endParaRPr>
          </a:p>
          <a:p>
            <a:pPr lvl="1" indent="-285750">
              <a:buFont typeface="Arial,Sans-Serif" charset="2"/>
              <a:buChar char="•"/>
            </a:pPr>
            <a:r>
              <a:rPr lang="it-IT" sz="1800" dirty="0">
                <a:ea typeface="+mn-lt"/>
                <a:cs typeface="+mn-lt"/>
              </a:rPr>
              <a:t>HOME - news</a:t>
            </a:r>
            <a:endParaRPr lang="en-US" sz="1800" dirty="0">
              <a:ea typeface="+mn-lt"/>
              <a:cs typeface="+mn-lt"/>
            </a:endParaRPr>
          </a:p>
          <a:p>
            <a:pPr lvl="1" indent="-285750">
              <a:buFont typeface="Arial,Sans-Serif" charset="2"/>
              <a:buChar char="•"/>
            </a:pPr>
            <a:r>
              <a:rPr lang="it-IT" sz="1800" dirty="0">
                <a:ea typeface="+mn-lt"/>
                <a:cs typeface="+mn-lt"/>
              </a:rPr>
              <a:t>IL MUSEO – storia del museo</a:t>
            </a:r>
            <a:endParaRPr lang="en-US" sz="1800" dirty="0">
              <a:ea typeface="+mn-lt"/>
              <a:cs typeface="+mn-lt"/>
            </a:endParaRPr>
          </a:p>
          <a:p>
            <a:pPr lvl="1" indent="-285750">
              <a:buFont typeface="Arial,Sans-Serif" charset="2"/>
              <a:buChar char="•"/>
            </a:pPr>
            <a:r>
              <a:rPr lang="it-IT" sz="1800" dirty="0">
                <a:ea typeface="+mn-lt"/>
                <a:cs typeface="+mn-lt"/>
              </a:rPr>
              <a:t>EVENTI E CONCORSI</a:t>
            </a:r>
            <a:endParaRPr lang="en-US" sz="1800" dirty="0">
              <a:ea typeface="+mn-lt"/>
              <a:cs typeface="+mn-lt"/>
            </a:endParaRPr>
          </a:p>
          <a:p>
            <a:pPr lvl="1" indent="-285750">
              <a:buFont typeface="Arial,Sans-Serif" charset="2"/>
              <a:buChar char="•"/>
            </a:pPr>
            <a:r>
              <a:rPr lang="it-IT" sz="1800" dirty="0">
                <a:ea typeface="+mn-lt"/>
                <a:cs typeface="+mn-lt"/>
              </a:rPr>
              <a:t>DOVE SIAMO – luogo(cartina), contatti, informazioni generali</a:t>
            </a:r>
            <a:endParaRPr lang="en-US" sz="1800" dirty="0">
              <a:ea typeface="+mn-lt"/>
              <a:cs typeface="+mn-lt"/>
            </a:endParaRPr>
          </a:p>
          <a:p>
            <a:pPr>
              <a:buFont typeface="Arial,Sans-Serif" charset="2"/>
              <a:buChar char="•"/>
            </a:pPr>
            <a:r>
              <a:rPr lang="it-IT" dirty="0">
                <a:ea typeface="+mn-lt"/>
                <a:cs typeface="+mn-lt"/>
              </a:rPr>
              <a:t>INTRODURRE ELEMNTI DINAMICI </a:t>
            </a:r>
            <a:br>
              <a:rPr lang="it-IT" dirty="0">
                <a:ea typeface="+mn-lt"/>
                <a:cs typeface="+mn-lt"/>
              </a:rPr>
            </a:br>
            <a:r>
              <a:rPr lang="it-IT" dirty="0">
                <a:ea typeface="+mn-lt"/>
                <a:cs typeface="+mn-lt"/>
              </a:rPr>
              <a:t>(Cambio delle immagini per ogni sezione)</a:t>
            </a:r>
          </a:p>
        </p:txBody>
      </p:sp>
      <p:pic>
        <p:nvPicPr>
          <p:cNvPr id="6" name="Picture 7">
            <a:extLst>
              <a:ext uri="{FF2B5EF4-FFF2-40B4-BE49-F238E27FC236}">
                <a16:creationId xmlns:a16="http://schemas.microsoft.com/office/drawing/2014/main" id="{E53A3623-98EA-414E-B0DC-DE9DF9EEC44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96127" y="2429504"/>
            <a:ext cx="676275" cy="676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0164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4">
            <a:extLst>
              <a:ext uri="{FF2B5EF4-FFF2-40B4-BE49-F238E27FC236}">
                <a16:creationId xmlns:a16="http://schemas.microsoft.com/office/drawing/2014/main" id="{21DCC7BA-3740-47E1-91B9-6269381397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: Shape 16">
            <a:extLst>
              <a:ext uri="{FF2B5EF4-FFF2-40B4-BE49-F238E27FC236}">
                <a16:creationId xmlns:a16="http://schemas.microsoft.com/office/drawing/2014/main" id="{84CEFA49-6B2F-4FE6-B6AF-31D49E68C2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16200000">
            <a:off x="-40086" y="40084"/>
            <a:ext cx="6858002" cy="6777832"/>
          </a:xfrm>
          <a:custGeom>
            <a:avLst/>
            <a:gdLst>
              <a:gd name="connsiteX0" fmla="*/ 6858001 w 6858002"/>
              <a:gd name="connsiteY0" fmla="*/ 4666984 h 6777832"/>
              <a:gd name="connsiteX1" fmla="*/ 3829243 w 6858002"/>
              <a:gd name="connsiteY1" fmla="*/ 6654602 h 6777832"/>
              <a:gd name="connsiteX2" fmla="*/ 3827370 w 6858002"/>
              <a:gd name="connsiteY2" fmla="*/ 6656146 h 6777832"/>
              <a:gd name="connsiteX3" fmla="*/ 3824584 w 6858002"/>
              <a:gd name="connsiteY3" fmla="*/ 6657658 h 6777832"/>
              <a:gd name="connsiteX4" fmla="*/ 3798694 w 6858002"/>
              <a:gd name="connsiteY4" fmla="*/ 6674649 h 6777832"/>
              <a:gd name="connsiteX5" fmla="*/ 3785012 w 6858002"/>
              <a:gd name="connsiteY5" fmla="*/ 6679138 h 6777832"/>
              <a:gd name="connsiteX6" fmla="*/ 3706340 w 6858002"/>
              <a:gd name="connsiteY6" fmla="*/ 6721839 h 6777832"/>
              <a:gd name="connsiteX7" fmla="*/ 3428999 w 6858002"/>
              <a:gd name="connsiteY7" fmla="*/ 6777832 h 6777832"/>
              <a:gd name="connsiteX8" fmla="*/ 3151659 w 6858002"/>
              <a:gd name="connsiteY8" fmla="*/ 6721839 h 6777832"/>
              <a:gd name="connsiteX9" fmla="*/ 3072997 w 6858002"/>
              <a:gd name="connsiteY9" fmla="*/ 6679143 h 6777832"/>
              <a:gd name="connsiteX10" fmla="*/ 3059299 w 6858002"/>
              <a:gd name="connsiteY10" fmla="*/ 6674649 h 6777832"/>
              <a:gd name="connsiteX11" fmla="*/ 3033384 w 6858002"/>
              <a:gd name="connsiteY11" fmla="*/ 6657642 h 6777832"/>
              <a:gd name="connsiteX12" fmla="*/ 3030628 w 6858002"/>
              <a:gd name="connsiteY12" fmla="*/ 6656146 h 6777832"/>
              <a:gd name="connsiteX13" fmla="*/ 3028776 w 6858002"/>
              <a:gd name="connsiteY13" fmla="*/ 6654618 h 6777832"/>
              <a:gd name="connsiteX14" fmla="*/ 1 w 6858002"/>
              <a:gd name="connsiteY14" fmla="*/ 4666984 h 6777832"/>
              <a:gd name="connsiteX15" fmla="*/ 6858002 w 6858002"/>
              <a:gd name="connsiteY15" fmla="*/ 0 h 6777832"/>
              <a:gd name="connsiteX16" fmla="*/ 6858002 w 6858002"/>
              <a:gd name="connsiteY16" fmla="*/ 1570616 h 6777832"/>
              <a:gd name="connsiteX17" fmla="*/ 6858001 w 6858002"/>
              <a:gd name="connsiteY17" fmla="*/ 1570616 h 6777832"/>
              <a:gd name="connsiteX18" fmla="*/ 6858001 w 6858002"/>
              <a:gd name="connsiteY18" fmla="*/ 4666983 h 6777832"/>
              <a:gd name="connsiteX19" fmla="*/ 0 w 6858002"/>
              <a:gd name="connsiteY19" fmla="*/ 4666983 h 6777832"/>
              <a:gd name="connsiteX20" fmla="*/ 0 w 6858002"/>
              <a:gd name="connsiteY20" fmla="*/ 595217 h 6777832"/>
              <a:gd name="connsiteX21" fmla="*/ 1 w 6858002"/>
              <a:gd name="connsiteY21" fmla="*/ 595217 h 6777832"/>
              <a:gd name="connsiteX22" fmla="*/ 1 w 6858002"/>
              <a:gd name="connsiteY22" fmla="*/ 0 h 67778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6858002" h="6777832">
                <a:moveTo>
                  <a:pt x="6858001" y="4666984"/>
                </a:moveTo>
                <a:lnTo>
                  <a:pt x="3829243" y="6654602"/>
                </a:lnTo>
                <a:lnTo>
                  <a:pt x="3827370" y="6656146"/>
                </a:lnTo>
                <a:lnTo>
                  <a:pt x="3824584" y="6657658"/>
                </a:lnTo>
                <a:lnTo>
                  <a:pt x="3798694" y="6674649"/>
                </a:lnTo>
                <a:lnTo>
                  <a:pt x="3785012" y="6679138"/>
                </a:lnTo>
                <a:lnTo>
                  <a:pt x="3706340" y="6721839"/>
                </a:lnTo>
                <a:cubicBezTo>
                  <a:pt x="3621097" y="6757894"/>
                  <a:pt x="3527376" y="6777832"/>
                  <a:pt x="3428999" y="6777832"/>
                </a:cubicBezTo>
                <a:cubicBezTo>
                  <a:pt x="3330622" y="6777832"/>
                  <a:pt x="3236902" y="6757894"/>
                  <a:pt x="3151659" y="6721839"/>
                </a:cubicBezTo>
                <a:lnTo>
                  <a:pt x="3072997" y="6679143"/>
                </a:lnTo>
                <a:lnTo>
                  <a:pt x="3059299" y="6674649"/>
                </a:lnTo>
                <a:lnTo>
                  <a:pt x="3033384" y="6657642"/>
                </a:lnTo>
                <a:lnTo>
                  <a:pt x="3030628" y="6656146"/>
                </a:lnTo>
                <a:lnTo>
                  <a:pt x="3028776" y="6654618"/>
                </a:lnTo>
                <a:lnTo>
                  <a:pt x="1" y="4666984"/>
                </a:lnTo>
                <a:close/>
                <a:moveTo>
                  <a:pt x="6858002" y="0"/>
                </a:moveTo>
                <a:lnTo>
                  <a:pt x="6858002" y="1570616"/>
                </a:lnTo>
                <a:lnTo>
                  <a:pt x="6858001" y="1570616"/>
                </a:lnTo>
                <a:lnTo>
                  <a:pt x="6858001" y="4666983"/>
                </a:lnTo>
                <a:lnTo>
                  <a:pt x="0" y="4666983"/>
                </a:lnTo>
                <a:lnTo>
                  <a:pt x="0" y="595217"/>
                </a:lnTo>
                <a:lnTo>
                  <a:pt x="1" y="595217"/>
                </a:lnTo>
                <a:lnTo>
                  <a:pt x="1" y="0"/>
                </a:lnTo>
                <a:close/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6="http://schemas.microsoft.com/office/drawing/2014/main" xmlns:p14="http://schemas.microsoft.com/office/powerpoint/2010/main"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D4C9FE2-10D9-46F2-B3AA-82A9B32312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06948" y="2759154"/>
            <a:ext cx="5151427" cy="1339692"/>
          </a:xfrm>
        </p:spPr>
        <p:txBody>
          <a:bodyPr anchor="ctr">
            <a:normAutofit/>
          </a:bodyPr>
          <a:lstStyle/>
          <a:p>
            <a:r>
              <a:rPr lang="it-IT" sz="3200"/>
              <a:t>GRAZIE PER L'ATTENZIONE</a:t>
            </a:r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0A8B2D49-3D0F-4400-A528-523A2F46E2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5379" y="6066797"/>
            <a:ext cx="2562225" cy="619125"/>
          </a:xfrm>
          <a:prstGeom prst="rect">
            <a:avLst/>
          </a:prstGeom>
        </p:spPr>
      </p:pic>
      <p:pic>
        <p:nvPicPr>
          <p:cNvPr id="11" name="Picture 17">
            <a:extLst>
              <a:ext uri="{FF2B5EF4-FFF2-40B4-BE49-F238E27FC236}">
                <a16:creationId xmlns:a16="http://schemas.microsoft.com/office/drawing/2014/main" id="{E7C09686-82BF-47DF-9809-06E45795D33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41312" y="4754592"/>
            <a:ext cx="1419225" cy="1992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57941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1" name="Rectangle 6">
            <a:extLst>
              <a:ext uri="{FF2B5EF4-FFF2-40B4-BE49-F238E27FC236}">
                <a16:creationId xmlns:a16="http://schemas.microsoft.com/office/drawing/2014/main" id="{21DCC7BA-3740-47E1-91B9-6269381397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Freeform: Shape 8">
            <a:extLst>
              <a:ext uri="{FF2B5EF4-FFF2-40B4-BE49-F238E27FC236}">
                <a16:creationId xmlns:a16="http://schemas.microsoft.com/office/drawing/2014/main" id="{84CEFA49-6B2F-4FE6-B6AF-31D49E68C2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16200000">
            <a:off x="-40086" y="40084"/>
            <a:ext cx="6858002" cy="6777832"/>
          </a:xfrm>
          <a:custGeom>
            <a:avLst/>
            <a:gdLst>
              <a:gd name="connsiteX0" fmla="*/ 6858001 w 6858002"/>
              <a:gd name="connsiteY0" fmla="*/ 4666984 h 6777832"/>
              <a:gd name="connsiteX1" fmla="*/ 3829243 w 6858002"/>
              <a:gd name="connsiteY1" fmla="*/ 6654602 h 6777832"/>
              <a:gd name="connsiteX2" fmla="*/ 3827370 w 6858002"/>
              <a:gd name="connsiteY2" fmla="*/ 6656146 h 6777832"/>
              <a:gd name="connsiteX3" fmla="*/ 3824584 w 6858002"/>
              <a:gd name="connsiteY3" fmla="*/ 6657658 h 6777832"/>
              <a:gd name="connsiteX4" fmla="*/ 3798694 w 6858002"/>
              <a:gd name="connsiteY4" fmla="*/ 6674649 h 6777832"/>
              <a:gd name="connsiteX5" fmla="*/ 3785012 w 6858002"/>
              <a:gd name="connsiteY5" fmla="*/ 6679138 h 6777832"/>
              <a:gd name="connsiteX6" fmla="*/ 3706340 w 6858002"/>
              <a:gd name="connsiteY6" fmla="*/ 6721839 h 6777832"/>
              <a:gd name="connsiteX7" fmla="*/ 3428999 w 6858002"/>
              <a:gd name="connsiteY7" fmla="*/ 6777832 h 6777832"/>
              <a:gd name="connsiteX8" fmla="*/ 3151659 w 6858002"/>
              <a:gd name="connsiteY8" fmla="*/ 6721839 h 6777832"/>
              <a:gd name="connsiteX9" fmla="*/ 3072997 w 6858002"/>
              <a:gd name="connsiteY9" fmla="*/ 6679143 h 6777832"/>
              <a:gd name="connsiteX10" fmla="*/ 3059299 w 6858002"/>
              <a:gd name="connsiteY10" fmla="*/ 6674649 h 6777832"/>
              <a:gd name="connsiteX11" fmla="*/ 3033384 w 6858002"/>
              <a:gd name="connsiteY11" fmla="*/ 6657642 h 6777832"/>
              <a:gd name="connsiteX12" fmla="*/ 3030628 w 6858002"/>
              <a:gd name="connsiteY12" fmla="*/ 6656146 h 6777832"/>
              <a:gd name="connsiteX13" fmla="*/ 3028776 w 6858002"/>
              <a:gd name="connsiteY13" fmla="*/ 6654618 h 6777832"/>
              <a:gd name="connsiteX14" fmla="*/ 1 w 6858002"/>
              <a:gd name="connsiteY14" fmla="*/ 4666984 h 6777832"/>
              <a:gd name="connsiteX15" fmla="*/ 6858002 w 6858002"/>
              <a:gd name="connsiteY15" fmla="*/ 0 h 6777832"/>
              <a:gd name="connsiteX16" fmla="*/ 6858002 w 6858002"/>
              <a:gd name="connsiteY16" fmla="*/ 1570616 h 6777832"/>
              <a:gd name="connsiteX17" fmla="*/ 6858001 w 6858002"/>
              <a:gd name="connsiteY17" fmla="*/ 1570616 h 6777832"/>
              <a:gd name="connsiteX18" fmla="*/ 6858001 w 6858002"/>
              <a:gd name="connsiteY18" fmla="*/ 4666983 h 6777832"/>
              <a:gd name="connsiteX19" fmla="*/ 0 w 6858002"/>
              <a:gd name="connsiteY19" fmla="*/ 4666983 h 6777832"/>
              <a:gd name="connsiteX20" fmla="*/ 0 w 6858002"/>
              <a:gd name="connsiteY20" fmla="*/ 595217 h 6777832"/>
              <a:gd name="connsiteX21" fmla="*/ 1 w 6858002"/>
              <a:gd name="connsiteY21" fmla="*/ 595217 h 6777832"/>
              <a:gd name="connsiteX22" fmla="*/ 1 w 6858002"/>
              <a:gd name="connsiteY22" fmla="*/ 0 h 67778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6858002" h="6777832">
                <a:moveTo>
                  <a:pt x="6858001" y="4666984"/>
                </a:moveTo>
                <a:lnTo>
                  <a:pt x="3829243" y="6654602"/>
                </a:lnTo>
                <a:lnTo>
                  <a:pt x="3827370" y="6656146"/>
                </a:lnTo>
                <a:lnTo>
                  <a:pt x="3824584" y="6657658"/>
                </a:lnTo>
                <a:lnTo>
                  <a:pt x="3798694" y="6674649"/>
                </a:lnTo>
                <a:lnTo>
                  <a:pt x="3785012" y="6679138"/>
                </a:lnTo>
                <a:lnTo>
                  <a:pt x="3706340" y="6721839"/>
                </a:lnTo>
                <a:cubicBezTo>
                  <a:pt x="3621097" y="6757894"/>
                  <a:pt x="3527376" y="6777832"/>
                  <a:pt x="3428999" y="6777832"/>
                </a:cubicBezTo>
                <a:cubicBezTo>
                  <a:pt x="3330622" y="6777832"/>
                  <a:pt x="3236902" y="6757894"/>
                  <a:pt x="3151659" y="6721839"/>
                </a:cubicBezTo>
                <a:lnTo>
                  <a:pt x="3072997" y="6679143"/>
                </a:lnTo>
                <a:lnTo>
                  <a:pt x="3059299" y="6674649"/>
                </a:lnTo>
                <a:lnTo>
                  <a:pt x="3033384" y="6657642"/>
                </a:lnTo>
                <a:lnTo>
                  <a:pt x="3030628" y="6656146"/>
                </a:lnTo>
                <a:lnTo>
                  <a:pt x="3028776" y="6654618"/>
                </a:lnTo>
                <a:lnTo>
                  <a:pt x="1" y="4666984"/>
                </a:lnTo>
                <a:close/>
                <a:moveTo>
                  <a:pt x="6858002" y="0"/>
                </a:moveTo>
                <a:lnTo>
                  <a:pt x="6858002" y="1570616"/>
                </a:lnTo>
                <a:lnTo>
                  <a:pt x="6858001" y="1570616"/>
                </a:lnTo>
                <a:lnTo>
                  <a:pt x="6858001" y="4666983"/>
                </a:lnTo>
                <a:lnTo>
                  <a:pt x="0" y="4666983"/>
                </a:lnTo>
                <a:lnTo>
                  <a:pt x="0" y="595217"/>
                </a:lnTo>
                <a:lnTo>
                  <a:pt x="1" y="595217"/>
                </a:lnTo>
                <a:lnTo>
                  <a:pt x="1" y="0"/>
                </a:lnTo>
                <a:close/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6="http://schemas.microsoft.com/office/drawing/2014/main" xmlns:p14="http://schemas.microsoft.com/office/powerpoint/2010/main"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BC2D8A3-8A4D-4B03-807A-CC3BD2827D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1514" y="947607"/>
            <a:ext cx="4389427" cy="4962786"/>
          </a:xfrm>
        </p:spPr>
        <p:txBody>
          <a:bodyPr anchor="ctr">
            <a:normAutofit/>
          </a:bodyPr>
          <a:lstStyle/>
          <a:p>
            <a:r>
              <a:rPr lang="it-IT"/>
              <a:t>PROBLEMA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E35EA2D-AB90-4045-B2BA-1A5B378101EF}"/>
              </a:ext>
            </a:extLst>
          </p:cNvPr>
          <p:cNvSpPr txBox="1"/>
          <p:nvPr/>
        </p:nvSpPr>
        <p:spPr>
          <a:xfrm>
            <a:off x="7226060" y="2610928"/>
            <a:ext cx="4669766" cy="163121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it-IT" sz="2000"/>
              <a:t>L'ATTUALE STRATEGIA COMUNCATIVA, SEBBENE ARTICOLATA, NON  RIESCE A COMUNCARE LA RICCHEZZA E L'IDENTITA' DEL MUSEO</a:t>
            </a:r>
          </a:p>
        </p:txBody>
      </p:sp>
    </p:spTree>
    <p:extLst>
      <p:ext uri="{BB962C8B-B14F-4D97-AF65-F5344CB8AC3E}">
        <p14:creationId xmlns:p14="http://schemas.microsoft.com/office/powerpoint/2010/main" val="2818263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7">
            <a:extLst>
              <a:ext uri="{FF2B5EF4-FFF2-40B4-BE49-F238E27FC236}">
                <a16:creationId xmlns:a16="http://schemas.microsoft.com/office/drawing/2014/main" id="{35C44DBB-AD7C-4682-B258-6367305D20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1D0BBD8-EB9E-4AC1-AE77-E59795017F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5200" y="1218476"/>
            <a:ext cx="3187318" cy="4421050"/>
          </a:xfrm>
          <a:effectLst/>
        </p:spPr>
        <p:txBody>
          <a:bodyPr anchor="ctr">
            <a:normAutofit/>
          </a:bodyPr>
          <a:lstStyle/>
          <a:p>
            <a:pPr algn="r"/>
            <a:r>
              <a:rPr lang="it-IT" sz="3200" b="1">
                <a:solidFill>
                  <a:schemeClr val="tx1"/>
                </a:solidFill>
                <a:ea typeface="+mj-lt"/>
                <a:cs typeface="+mj-lt"/>
              </a:rPr>
              <a:t>PROBLEMA</a:t>
            </a:r>
            <a:endParaRPr lang="it-IT" sz="3200">
              <a:solidFill>
                <a:schemeClr val="tx1"/>
              </a:solidFill>
            </a:endParaRPr>
          </a:p>
        </p:txBody>
      </p:sp>
      <p:cxnSp>
        <p:nvCxnSpPr>
          <p:cNvPr id="26" name="Straight Connector 9">
            <a:extLst>
              <a:ext uri="{FF2B5EF4-FFF2-40B4-BE49-F238E27FC236}">
                <a16:creationId xmlns:a16="http://schemas.microsoft.com/office/drawing/2014/main" id="{A1CED323-FAF0-4E0B-8717-FC1F468A28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49634" y="1696777"/>
            <a:ext cx="0" cy="3464447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69ECDF-E75B-46F8-B146-2E5323B254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46751" y="1218475"/>
            <a:ext cx="6080050" cy="4421051"/>
          </a:xfrm>
          <a:effectLst/>
        </p:spPr>
        <p:txBody>
          <a:bodyPr>
            <a:normAutofit/>
          </a:bodyPr>
          <a:lstStyle/>
          <a:p>
            <a:pPr>
              <a:spcBef>
                <a:spcPts val="0"/>
              </a:spcBef>
              <a:buFont typeface="Arial,Sans-Serif" charset="2"/>
              <a:buChar char="•"/>
            </a:pPr>
            <a:endParaRPr lang="it-IT" sz="1600" b="1" dirty="0">
              <a:ea typeface="+mn-lt"/>
              <a:cs typeface="+mn-lt"/>
            </a:endParaRPr>
          </a:p>
          <a:p>
            <a:pPr>
              <a:spcBef>
                <a:spcPts val="0"/>
              </a:spcBef>
              <a:buFont typeface="Arial,Sans-Serif" charset="2"/>
              <a:buChar char="•"/>
            </a:pPr>
            <a:r>
              <a:rPr lang="it-IT" b="1" dirty="0">
                <a:ea typeface="+mn-lt"/>
                <a:cs typeface="+mn-lt"/>
              </a:rPr>
              <a:t>DETERMINANTE</a:t>
            </a:r>
            <a:r>
              <a:rPr lang="it-IT" dirty="0">
                <a:ea typeface="+mn-lt"/>
                <a:cs typeface="+mn-lt"/>
              </a:rPr>
              <a:t>: L'attuale tecnica di promozione non consente di far percepire alle persone la vera essenza del museo</a:t>
            </a:r>
            <a:endParaRPr lang="it-IT" dirty="0"/>
          </a:p>
          <a:p>
            <a:pPr>
              <a:spcBef>
                <a:spcPts val="0"/>
              </a:spcBef>
              <a:buFont typeface="Arial,Sans-Serif" charset="2"/>
              <a:buChar char="•"/>
            </a:pPr>
            <a:endParaRPr lang="it-IT" dirty="0">
              <a:ea typeface="+mn-lt"/>
              <a:cs typeface="+mn-lt"/>
            </a:endParaRPr>
          </a:p>
          <a:p>
            <a:pPr>
              <a:spcBef>
                <a:spcPts val="0"/>
              </a:spcBef>
              <a:buFont typeface="Arial" charset="2"/>
              <a:buChar char="•"/>
            </a:pPr>
            <a:r>
              <a:rPr lang="it-IT" b="1" dirty="0">
                <a:ea typeface="+mn-lt"/>
                <a:cs typeface="+mn-lt"/>
              </a:rPr>
              <a:t>EFFETTO 1</a:t>
            </a:r>
            <a:r>
              <a:rPr lang="it-IT" dirty="0">
                <a:ea typeface="+mn-lt"/>
                <a:cs typeface="+mn-lt"/>
              </a:rPr>
              <a:t>: Le persone non ne comprendono la ricchezza e quindi non sono motivate a visitarlo</a:t>
            </a:r>
            <a:endParaRPr lang="it-IT" dirty="0"/>
          </a:p>
          <a:p>
            <a:pPr>
              <a:spcBef>
                <a:spcPts val="0"/>
              </a:spcBef>
              <a:buFont typeface="Arial" charset="2"/>
              <a:buChar char="•"/>
            </a:pPr>
            <a:endParaRPr lang="it-IT" dirty="0">
              <a:ea typeface="+mn-lt"/>
              <a:cs typeface="+mn-lt"/>
            </a:endParaRPr>
          </a:p>
          <a:p>
            <a:pPr>
              <a:spcBef>
                <a:spcPts val="0"/>
              </a:spcBef>
              <a:buFont typeface="Arial" charset="2"/>
              <a:buChar char="•"/>
            </a:pPr>
            <a:r>
              <a:rPr lang="it-IT" b="1" dirty="0">
                <a:ea typeface="+mn-lt"/>
                <a:cs typeface="+mn-lt"/>
              </a:rPr>
              <a:t>EFFETTO 1.2</a:t>
            </a:r>
            <a:r>
              <a:rPr lang="it-IT" dirty="0">
                <a:ea typeface="+mn-lt"/>
                <a:cs typeface="+mn-lt"/>
              </a:rPr>
              <a:t>: Impossibilità di sfruttare le potenzialità economiche del museo, anche in termini di investimento</a:t>
            </a:r>
            <a:endParaRPr lang="it-IT" dirty="0"/>
          </a:p>
          <a:p>
            <a:pPr>
              <a:spcBef>
                <a:spcPts val="0"/>
              </a:spcBef>
              <a:buFont typeface="Arial" charset="2"/>
              <a:buChar char="•"/>
            </a:pPr>
            <a:endParaRPr lang="it-IT" dirty="0">
              <a:ea typeface="+mn-lt"/>
              <a:cs typeface="+mn-lt"/>
            </a:endParaRPr>
          </a:p>
          <a:p>
            <a:pPr marL="0" indent="0">
              <a:buNone/>
            </a:pPr>
            <a:endParaRPr lang="it-IT" sz="1600" dirty="0"/>
          </a:p>
        </p:txBody>
      </p:sp>
    </p:spTree>
    <p:extLst>
      <p:ext uri="{BB962C8B-B14F-4D97-AF65-F5344CB8AC3E}">
        <p14:creationId xmlns:p14="http://schemas.microsoft.com/office/powerpoint/2010/main" val="3433338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7">
            <a:extLst>
              <a:ext uri="{FF2B5EF4-FFF2-40B4-BE49-F238E27FC236}">
                <a16:creationId xmlns:a16="http://schemas.microsoft.com/office/drawing/2014/main" id="{21DCC7BA-3740-47E1-91B9-6269381397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: Shape 9">
            <a:extLst>
              <a:ext uri="{FF2B5EF4-FFF2-40B4-BE49-F238E27FC236}">
                <a16:creationId xmlns:a16="http://schemas.microsoft.com/office/drawing/2014/main" id="{84CEFA49-6B2F-4FE6-B6AF-31D49E68C2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16200000">
            <a:off x="-40086" y="40084"/>
            <a:ext cx="6858002" cy="6777832"/>
          </a:xfrm>
          <a:custGeom>
            <a:avLst/>
            <a:gdLst>
              <a:gd name="connsiteX0" fmla="*/ 6858001 w 6858002"/>
              <a:gd name="connsiteY0" fmla="*/ 4666984 h 6777832"/>
              <a:gd name="connsiteX1" fmla="*/ 3829243 w 6858002"/>
              <a:gd name="connsiteY1" fmla="*/ 6654602 h 6777832"/>
              <a:gd name="connsiteX2" fmla="*/ 3827370 w 6858002"/>
              <a:gd name="connsiteY2" fmla="*/ 6656146 h 6777832"/>
              <a:gd name="connsiteX3" fmla="*/ 3824584 w 6858002"/>
              <a:gd name="connsiteY3" fmla="*/ 6657658 h 6777832"/>
              <a:gd name="connsiteX4" fmla="*/ 3798694 w 6858002"/>
              <a:gd name="connsiteY4" fmla="*/ 6674649 h 6777832"/>
              <a:gd name="connsiteX5" fmla="*/ 3785012 w 6858002"/>
              <a:gd name="connsiteY5" fmla="*/ 6679138 h 6777832"/>
              <a:gd name="connsiteX6" fmla="*/ 3706340 w 6858002"/>
              <a:gd name="connsiteY6" fmla="*/ 6721839 h 6777832"/>
              <a:gd name="connsiteX7" fmla="*/ 3428999 w 6858002"/>
              <a:gd name="connsiteY7" fmla="*/ 6777832 h 6777832"/>
              <a:gd name="connsiteX8" fmla="*/ 3151659 w 6858002"/>
              <a:gd name="connsiteY8" fmla="*/ 6721839 h 6777832"/>
              <a:gd name="connsiteX9" fmla="*/ 3072997 w 6858002"/>
              <a:gd name="connsiteY9" fmla="*/ 6679143 h 6777832"/>
              <a:gd name="connsiteX10" fmla="*/ 3059299 w 6858002"/>
              <a:gd name="connsiteY10" fmla="*/ 6674649 h 6777832"/>
              <a:gd name="connsiteX11" fmla="*/ 3033384 w 6858002"/>
              <a:gd name="connsiteY11" fmla="*/ 6657642 h 6777832"/>
              <a:gd name="connsiteX12" fmla="*/ 3030628 w 6858002"/>
              <a:gd name="connsiteY12" fmla="*/ 6656146 h 6777832"/>
              <a:gd name="connsiteX13" fmla="*/ 3028776 w 6858002"/>
              <a:gd name="connsiteY13" fmla="*/ 6654618 h 6777832"/>
              <a:gd name="connsiteX14" fmla="*/ 1 w 6858002"/>
              <a:gd name="connsiteY14" fmla="*/ 4666984 h 6777832"/>
              <a:gd name="connsiteX15" fmla="*/ 6858002 w 6858002"/>
              <a:gd name="connsiteY15" fmla="*/ 0 h 6777832"/>
              <a:gd name="connsiteX16" fmla="*/ 6858002 w 6858002"/>
              <a:gd name="connsiteY16" fmla="*/ 1570616 h 6777832"/>
              <a:gd name="connsiteX17" fmla="*/ 6858001 w 6858002"/>
              <a:gd name="connsiteY17" fmla="*/ 1570616 h 6777832"/>
              <a:gd name="connsiteX18" fmla="*/ 6858001 w 6858002"/>
              <a:gd name="connsiteY18" fmla="*/ 4666983 h 6777832"/>
              <a:gd name="connsiteX19" fmla="*/ 0 w 6858002"/>
              <a:gd name="connsiteY19" fmla="*/ 4666983 h 6777832"/>
              <a:gd name="connsiteX20" fmla="*/ 0 w 6858002"/>
              <a:gd name="connsiteY20" fmla="*/ 595217 h 6777832"/>
              <a:gd name="connsiteX21" fmla="*/ 1 w 6858002"/>
              <a:gd name="connsiteY21" fmla="*/ 595217 h 6777832"/>
              <a:gd name="connsiteX22" fmla="*/ 1 w 6858002"/>
              <a:gd name="connsiteY22" fmla="*/ 0 h 67778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6858002" h="6777832">
                <a:moveTo>
                  <a:pt x="6858001" y="4666984"/>
                </a:moveTo>
                <a:lnTo>
                  <a:pt x="3829243" y="6654602"/>
                </a:lnTo>
                <a:lnTo>
                  <a:pt x="3827370" y="6656146"/>
                </a:lnTo>
                <a:lnTo>
                  <a:pt x="3824584" y="6657658"/>
                </a:lnTo>
                <a:lnTo>
                  <a:pt x="3798694" y="6674649"/>
                </a:lnTo>
                <a:lnTo>
                  <a:pt x="3785012" y="6679138"/>
                </a:lnTo>
                <a:lnTo>
                  <a:pt x="3706340" y="6721839"/>
                </a:lnTo>
                <a:cubicBezTo>
                  <a:pt x="3621097" y="6757894"/>
                  <a:pt x="3527376" y="6777832"/>
                  <a:pt x="3428999" y="6777832"/>
                </a:cubicBezTo>
                <a:cubicBezTo>
                  <a:pt x="3330622" y="6777832"/>
                  <a:pt x="3236902" y="6757894"/>
                  <a:pt x="3151659" y="6721839"/>
                </a:cubicBezTo>
                <a:lnTo>
                  <a:pt x="3072997" y="6679143"/>
                </a:lnTo>
                <a:lnTo>
                  <a:pt x="3059299" y="6674649"/>
                </a:lnTo>
                <a:lnTo>
                  <a:pt x="3033384" y="6657642"/>
                </a:lnTo>
                <a:lnTo>
                  <a:pt x="3030628" y="6656146"/>
                </a:lnTo>
                <a:lnTo>
                  <a:pt x="3028776" y="6654618"/>
                </a:lnTo>
                <a:lnTo>
                  <a:pt x="1" y="4666984"/>
                </a:lnTo>
                <a:close/>
                <a:moveTo>
                  <a:pt x="6858002" y="0"/>
                </a:moveTo>
                <a:lnTo>
                  <a:pt x="6858002" y="1570616"/>
                </a:lnTo>
                <a:lnTo>
                  <a:pt x="6858001" y="1570616"/>
                </a:lnTo>
                <a:lnTo>
                  <a:pt x="6858001" y="4666983"/>
                </a:lnTo>
                <a:lnTo>
                  <a:pt x="0" y="4666983"/>
                </a:lnTo>
                <a:lnTo>
                  <a:pt x="0" y="595217"/>
                </a:lnTo>
                <a:lnTo>
                  <a:pt x="1" y="595217"/>
                </a:lnTo>
                <a:lnTo>
                  <a:pt x="1" y="0"/>
                </a:lnTo>
                <a:close/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6="http://schemas.microsoft.com/office/drawing/2014/main" xmlns:p14="http://schemas.microsoft.com/office/powerpoint/2010/main"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A14F120-0995-4326-881B-56A9CFE22E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1514" y="947607"/>
            <a:ext cx="4389427" cy="4962786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IDENTITA'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B08C956-5FFD-4BAA-A571-E222F5F6A0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229345" y="947607"/>
            <a:ext cx="4152655" cy="4962785"/>
          </a:xfr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pPr marL="342900" indent="-342900">
              <a:buFont typeface="Arial" charset="2"/>
              <a:buChar char="•"/>
            </a:pPr>
            <a:r>
              <a:rPr lang="en-US" sz="2800"/>
              <a:t>ALTA MODA ITALIANA</a:t>
            </a:r>
            <a:endParaRPr lang="it-IT" sz="2800"/>
          </a:p>
          <a:p>
            <a:pPr marL="342900" indent="-342900">
              <a:buFont typeface="Arial" charset="2"/>
              <a:buChar char="•"/>
            </a:pPr>
            <a:r>
              <a:rPr lang="en-US" sz="2800"/>
              <a:t>TRADIZIONE E LAVORO FEMMINILE</a:t>
            </a:r>
          </a:p>
          <a:p>
            <a:pPr marL="342900" indent="-342900">
              <a:buFont typeface="Arial" charset="2"/>
              <a:buChar char="•"/>
            </a:pPr>
            <a:r>
              <a:rPr lang="en-US" sz="2800"/>
              <a:t>GLAMOUR</a:t>
            </a:r>
          </a:p>
          <a:p>
            <a:pPr marL="342900" indent="-342900">
              <a:buFont typeface="Arial" charset="2"/>
              <a:buChar char="•"/>
            </a:pPr>
            <a:r>
              <a:rPr lang="en-US" sz="2800"/>
              <a:t>SOGNO</a:t>
            </a:r>
          </a:p>
        </p:txBody>
      </p:sp>
    </p:spTree>
    <p:extLst>
      <p:ext uri="{BB962C8B-B14F-4D97-AF65-F5344CB8AC3E}">
        <p14:creationId xmlns:p14="http://schemas.microsoft.com/office/powerpoint/2010/main" val="22760042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" name="Rectangle 7">
            <a:extLst>
              <a:ext uri="{FF2B5EF4-FFF2-40B4-BE49-F238E27FC236}">
                <a16:creationId xmlns:a16="http://schemas.microsoft.com/office/drawing/2014/main" id="{21DCC7BA-3740-47E1-91B9-6269381397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: Shape 9">
            <a:extLst>
              <a:ext uri="{FF2B5EF4-FFF2-40B4-BE49-F238E27FC236}">
                <a16:creationId xmlns:a16="http://schemas.microsoft.com/office/drawing/2014/main" id="{84CEFA49-6B2F-4FE6-B6AF-31D49E68C2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16200000">
            <a:off x="-40086" y="40084"/>
            <a:ext cx="6858002" cy="6777832"/>
          </a:xfrm>
          <a:custGeom>
            <a:avLst/>
            <a:gdLst>
              <a:gd name="connsiteX0" fmla="*/ 6858001 w 6858002"/>
              <a:gd name="connsiteY0" fmla="*/ 4666984 h 6777832"/>
              <a:gd name="connsiteX1" fmla="*/ 3829243 w 6858002"/>
              <a:gd name="connsiteY1" fmla="*/ 6654602 h 6777832"/>
              <a:gd name="connsiteX2" fmla="*/ 3827370 w 6858002"/>
              <a:gd name="connsiteY2" fmla="*/ 6656146 h 6777832"/>
              <a:gd name="connsiteX3" fmla="*/ 3824584 w 6858002"/>
              <a:gd name="connsiteY3" fmla="*/ 6657658 h 6777832"/>
              <a:gd name="connsiteX4" fmla="*/ 3798694 w 6858002"/>
              <a:gd name="connsiteY4" fmla="*/ 6674649 h 6777832"/>
              <a:gd name="connsiteX5" fmla="*/ 3785012 w 6858002"/>
              <a:gd name="connsiteY5" fmla="*/ 6679138 h 6777832"/>
              <a:gd name="connsiteX6" fmla="*/ 3706340 w 6858002"/>
              <a:gd name="connsiteY6" fmla="*/ 6721839 h 6777832"/>
              <a:gd name="connsiteX7" fmla="*/ 3428999 w 6858002"/>
              <a:gd name="connsiteY7" fmla="*/ 6777832 h 6777832"/>
              <a:gd name="connsiteX8" fmla="*/ 3151659 w 6858002"/>
              <a:gd name="connsiteY8" fmla="*/ 6721839 h 6777832"/>
              <a:gd name="connsiteX9" fmla="*/ 3072997 w 6858002"/>
              <a:gd name="connsiteY9" fmla="*/ 6679143 h 6777832"/>
              <a:gd name="connsiteX10" fmla="*/ 3059299 w 6858002"/>
              <a:gd name="connsiteY10" fmla="*/ 6674649 h 6777832"/>
              <a:gd name="connsiteX11" fmla="*/ 3033384 w 6858002"/>
              <a:gd name="connsiteY11" fmla="*/ 6657642 h 6777832"/>
              <a:gd name="connsiteX12" fmla="*/ 3030628 w 6858002"/>
              <a:gd name="connsiteY12" fmla="*/ 6656146 h 6777832"/>
              <a:gd name="connsiteX13" fmla="*/ 3028776 w 6858002"/>
              <a:gd name="connsiteY13" fmla="*/ 6654618 h 6777832"/>
              <a:gd name="connsiteX14" fmla="*/ 1 w 6858002"/>
              <a:gd name="connsiteY14" fmla="*/ 4666984 h 6777832"/>
              <a:gd name="connsiteX15" fmla="*/ 6858002 w 6858002"/>
              <a:gd name="connsiteY15" fmla="*/ 0 h 6777832"/>
              <a:gd name="connsiteX16" fmla="*/ 6858002 w 6858002"/>
              <a:gd name="connsiteY16" fmla="*/ 1570616 h 6777832"/>
              <a:gd name="connsiteX17" fmla="*/ 6858001 w 6858002"/>
              <a:gd name="connsiteY17" fmla="*/ 1570616 h 6777832"/>
              <a:gd name="connsiteX18" fmla="*/ 6858001 w 6858002"/>
              <a:gd name="connsiteY18" fmla="*/ 4666983 h 6777832"/>
              <a:gd name="connsiteX19" fmla="*/ 0 w 6858002"/>
              <a:gd name="connsiteY19" fmla="*/ 4666983 h 6777832"/>
              <a:gd name="connsiteX20" fmla="*/ 0 w 6858002"/>
              <a:gd name="connsiteY20" fmla="*/ 595217 h 6777832"/>
              <a:gd name="connsiteX21" fmla="*/ 1 w 6858002"/>
              <a:gd name="connsiteY21" fmla="*/ 595217 h 6777832"/>
              <a:gd name="connsiteX22" fmla="*/ 1 w 6858002"/>
              <a:gd name="connsiteY22" fmla="*/ 0 h 67778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6858002" h="6777832">
                <a:moveTo>
                  <a:pt x="6858001" y="4666984"/>
                </a:moveTo>
                <a:lnTo>
                  <a:pt x="3829243" y="6654602"/>
                </a:lnTo>
                <a:lnTo>
                  <a:pt x="3827370" y="6656146"/>
                </a:lnTo>
                <a:lnTo>
                  <a:pt x="3824584" y="6657658"/>
                </a:lnTo>
                <a:lnTo>
                  <a:pt x="3798694" y="6674649"/>
                </a:lnTo>
                <a:lnTo>
                  <a:pt x="3785012" y="6679138"/>
                </a:lnTo>
                <a:lnTo>
                  <a:pt x="3706340" y="6721839"/>
                </a:lnTo>
                <a:cubicBezTo>
                  <a:pt x="3621097" y="6757894"/>
                  <a:pt x="3527376" y="6777832"/>
                  <a:pt x="3428999" y="6777832"/>
                </a:cubicBezTo>
                <a:cubicBezTo>
                  <a:pt x="3330622" y="6777832"/>
                  <a:pt x="3236902" y="6757894"/>
                  <a:pt x="3151659" y="6721839"/>
                </a:cubicBezTo>
                <a:lnTo>
                  <a:pt x="3072997" y="6679143"/>
                </a:lnTo>
                <a:lnTo>
                  <a:pt x="3059299" y="6674649"/>
                </a:lnTo>
                <a:lnTo>
                  <a:pt x="3033384" y="6657642"/>
                </a:lnTo>
                <a:lnTo>
                  <a:pt x="3030628" y="6656146"/>
                </a:lnTo>
                <a:lnTo>
                  <a:pt x="3028776" y="6654618"/>
                </a:lnTo>
                <a:lnTo>
                  <a:pt x="1" y="4666984"/>
                </a:lnTo>
                <a:close/>
                <a:moveTo>
                  <a:pt x="6858002" y="0"/>
                </a:moveTo>
                <a:lnTo>
                  <a:pt x="6858002" y="1570616"/>
                </a:lnTo>
                <a:lnTo>
                  <a:pt x="6858001" y="1570616"/>
                </a:lnTo>
                <a:lnTo>
                  <a:pt x="6858001" y="4666983"/>
                </a:lnTo>
                <a:lnTo>
                  <a:pt x="0" y="4666983"/>
                </a:lnTo>
                <a:lnTo>
                  <a:pt x="0" y="595217"/>
                </a:lnTo>
                <a:lnTo>
                  <a:pt x="1" y="595217"/>
                </a:lnTo>
                <a:lnTo>
                  <a:pt x="1" y="0"/>
                </a:lnTo>
                <a:close/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6="http://schemas.microsoft.com/office/drawing/2014/main" xmlns:p14="http://schemas.microsoft.com/office/powerpoint/2010/main"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BC2D8A3-8A4D-4B03-807A-CC3BD2827D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1514" y="947607"/>
            <a:ext cx="4389427" cy="4962786"/>
          </a:xfrm>
        </p:spPr>
        <p:txBody>
          <a:bodyPr anchor="ctr">
            <a:normAutofit/>
          </a:bodyPr>
          <a:lstStyle/>
          <a:p>
            <a:r>
              <a:rPr lang="it-IT"/>
              <a:t>OBIETTIVI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373E8FB-0D84-4875-93D1-9743F3143E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229345" y="947607"/>
            <a:ext cx="4152655" cy="4962785"/>
          </a:xfrm>
          <a:effectLst/>
        </p:spPr>
        <p:txBody>
          <a:bodyPr anchor="ctr">
            <a:normAutofit/>
          </a:bodyPr>
          <a:lstStyle/>
          <a:p>
            <a:r>
              <a:rPr lang="it-IT" sz="2800"/>
              <a:t>STRATEGIA  MIRATA ALLA COMUNICAZIONE E ALLA  PROMOZIONE DEL MUSEO</a:t>
            </a:r>
          </a:p>
        </p:txBody>
      </p:sp>
    </p:spTree>
    <p:extLst>
      <p:ext uri="{BB962C8B-B14F-4D97-AF65-F5344CB8AC3E}">
        <p14:creationId xmlns:p14="http://schemas.microsoft.com/office/powerpoint/2010/main" val="28543895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35C44DBB-AD7C-4682-B258-6367305D20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BB9C603-5758-4381-B8AE-392CC671A9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5200" y="1218476"/>
            <a:ext cx="3187318" cy="4421050"/>
          </a:xfrm>
          <a:effectLst/>
        </p:spPr>
        <p:txBody>
          <a:bodyPr anchor="ctr">
            <a:normAutofit/>
          </a:bodyPr>
          <a:lstStyle/>
          <a:p>
            <a:pPr algn="r"/>
            <a:r>
              <a:rPr lang="it-IT" sz="3200">
                <a:solidFill>
                  <a:schemeClr val="tx1"/>
                </a:solidFill>
                <a:ea typeface="+mj-lt"/>
                <a:cs typeface="+mj-lt"/>
              </a:rPr>
              <a:t>TROVARE UNA STRATEGIA PER COMUNICARE </a:t>
            </a:r>
            <a:br>
              <a:rPr lang="it-IT" sz="3200">
                <a:solidFill>
                  <a:schemeClr val="tx1"/>
                </a:solidFill>
                <a:ea typeface="+mj-lt"/>
                <a:cs typeface="+mj-lt"/>
              </a:rPr>
            </a:br>
            <a:r>
              <a:rPr lang="it-IT" sz="3200">
                <a:solidFill>
                  <a:schemeClr val="tx1"/>
                </a:solidFill>
                <a:ea typeface="+mj-lt"/>
                <a:cs typeface="+mj-lt"/>
              </a:rPr>
              <a:t>L'IDENTITA' DEL MUSEO</a:t>
            </a:r>
            <a:endParaRPr lang="it-IT" sz="3200">
              <a:solidFill>
                <a:schemeClr val="tx1"/>
              </a:solidFill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A1CED323-FAF0-4E0B-8717-FC1F468A28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49634" y="1696777"/>
            <a:ext cx="0" cy="3464447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433BA4C-6485-4825-88D4-B9D76EE648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46751" y="1218475"/>
            <a:ext cx="6080050" cy="4421051"/>
          </a:xfrm>
          <a:effectLst/>
        </p:spPr>
        <p:txBody>
          <a:bodyPr vert="horz" lIns="91440" tIns="45720" rIns="91440" bIns="45720" rtlCol="0">
            <a:normAutofit/>
          </a:bodyPr>
          <a:lstStyle/>
          <a:p>
            <a:pPr marL="285750" indent="-285750">
              <a:buFont typeface="Arial" charset="2"/>
              <a:buChar char="•"/>
            </a:pPr>
            <a:endParaRPr lang="it-IT" sz="1600"/>
          </a:p>
          <a:p>
            <a:pPr marL="285750" indent="-285750">
              <a:buFont typeface="Arial" charset="2"/>
              <a:buChar char="•"/>
            </a:pPr>
            <a:r>
              <a:rPr lang="it-IT"/>
              <a:t>VOLANTINO</a:t>
            </a:r>
          </a:p>
          <a:p>
            <a:pPr marL="285750" indent="-285750">
              <a:buFont typeface="Arial" charset="2"/>
              <a:buChar char="•"/>
            </a:pPr>
            <a:r>
              <a:rPr lang="it-IT"/>
              <a:t>VETRINA</a:t>
            </a:r>
          </a:p>
          <a:p>
            <a:pPr marL="285750" indent="-285750">
              <a:spcBef>
                <a:spcPts val="0"/>
              </a:spcBef>
              <a:buFont typeface="Arial" charset="2"/>
              <a:buChar char="•"/>
            </a:pPr>
            <a:r>
              <a:rPr lang="it-IT">
                <a:ea typeface="+mn-lt"/>
                <a:cs typeface="+mn-lt"/>
              </a:rPr>
              <a:t>MEDIA:</a:t>
            </a:r>
            <a:endParaRPr lang="en-US">
              <a:ea typeface="+mn-lt"/>
              <a:cs typeface="+mn-lt"/>
            </a:endParaRPr>
          </a:p>
          <a:p>
            <a:pPr marL="685800" lvl="1" indent="-285750">
              <a:spcBef>
                <a:spcPts val="0"/>
              </a:spcBef>
              <a:buFont typeface="Arial,Sans-Serif" charset="2"/>
              <a:buChar char="•"/>
            </a:pPr>
            <a:r>
              <a:rPr lang="it-IT" sz="1800" i="1">
                <a:latin typeface="Century Gothic"/>
                <a:ea typeface="+mn-lt"/>
                <a:cs typeface="+mn-lt"/>
              </a:rPr>
              <a:t>FACEBOOK</a:t>
            </a:r>
            <a:endParaRPr lang="en-US" sz="1800">
              <a:latin typeface="Century Gothic"/>
              <a:ea typeface="+mn-lt"/>
              <a:cs typeface="+mn-lt"/>
            </a:endParaRPr>
          </a:p>
          <a:p>
            <a:pPr marL="685800" lvl="1" indent="-285750">
              <a:spcBef>
                <a:spcPts val="0"/>
              </a:spcBef>
              <a:buFont typeface="Arial,Sans-Serif" charset="2"/>
              <a:buChar char="•"/>
            </a:pPr>
            <a:r>
              <a:rPr lang="it-IT" sz="1800" i="1">
                <a:latin typeface="Century Gothic"/>
                <a:ea typeface="+mn-lt"/>
                <a:cs typeface="+mn-lt"/>
              </a:rPr>
              <a:t>INSTAGRAM</a:t>
            </a:r>
            <a:endParaRPr lang="en-US" sz="1800">
              <a:latin typeface="Century Gothic"/>
              <a:ea typeface="+mn-lt"/>
              <a:cs typeface="+mn-lt"/>
            </a:endParaRPr>
          </a:p>
          <a:p>
            <a:pPr marL="685800" lvl="1" indent="-285750">
              <a:spcBef>
                <a:spcPts val="0"/>
              </a:spcBef>
              <a:buFont typeface="Arial,Sans-Serif" charset="2"/>
              <a:buChar char="•"/>
            </a:pPr>
            <a:r>
              <a:rPr lang="it-IT" sz="1800" i="1">
                <a:latin typeface="Century Gothic"/>
                <a:ea typeface="+mn-lt"/>
                <a:cs typeface="+mn-lt"/>
              </a:rPr>
              <a:t>SITO WEB</a:t>
            </a:r>
            <a:endParaRPr lang="en-US" sz="1800">
              <a:latin typeface="Century Gothic"/>
              <a:ea typeface="+mn-lt"/>
              <a:cs typeface="+mn-lt"/>
            </a:endParaRPr>
          </a:p>
          <a:p>
            <a:pPr marL="685800" lvl="1">
              <a:spcBef>
                <a:spcPts val="0"/>
              </a:spcBef>
              <a:buFont typeface="Arial,Sans-Serif" charset="2"/>
              <a:buChar char="•"/>
            </a:pPr>
            <a:r>
              <a:rPr lang="it-IT" sz="1800" i="1">
                <a:latin typeface="Century Gothic"/>
                <a:ea typeface="+mn-lt"/>
                <a:cs typeface="+mn-lt"/>
              </a:rPr>
              <a:t>TRIP ADVISOR</a:t>
            </a:r>
          </a:p>
        </p:txBody>
      </p:sp>
    </p:spTree>
    <p:extLst>
      <p:ext uri="{BB962C8B-B14F-4D97-AF65-F5344CB8AC3E}">
        <p14:creationId xmlns:p14="http://schemas.microsoft.com/office/powerpoint/2010/main" val="3193562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7">
            <a:extLst>
              <a:ext uri="{FF2B5EF4-FFF2-40B4-BE49-F238E27FC236}">
                <a16:creationId xmlns:a16="http://schemas.microsoft.com/office/drawing/2014/main" id="{21DCC7BA-3740-47E1-91B9-6269381397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: Shape 9">
            <a:extLst>
              <a:ext uri="{FF2B5EF4-FFF2-40B4-BE49-F238E27FC236}">
                <a16:creationId xmlns:a16="http://schemas.microsoft.com/office/drawing/2014/main" id="{84CEFA49-6B2F-4FE6-B6AF-31D49E68C2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16200000">
            <a:off x="-40086" y="40084"/>
            <a:ext cx="6858002" cy="6777832"/>
          </a:xfrm>
          <a:custGeom>
            <a:avLst/>
            <a:gdLst>
              <a:gd name="connsiteX0" fmla="*/ 6858001 w 6858002"/>
              <a:gd name="connsiteY0" fmla="*/ 4666984 h 6777832"/>
              <a:gd name="connsiteX1" fmla="*/ 3829243 w 6858002"/>
              <a:gd name="connsiteY1" fmla="*/ 6654602 h 6777832"/>
              <a:gd name="connsiteX2" fmla="*/ 3827370 w 6858002"/>
              <a:gd name="connsiteY2" fmla="*/ 6656146 h 6777832"/>
              <a:gd name="connsiteX3" fmla="*/ 3824584 w 6858002"/>
              <a:gd name="connsiteY3" fmla="*/ 6657658 h 6777832"/>
              <a:gd name="connsiteX4" fmla="*/ 3798694 w 6858002"/>
              <a:gd name="connsiteY4" fmla="*/ 6674649 h 6777832"/>
              <a:gd name="connsiteX5" fmla="*/ 3785012 w 6858002"/>
              <a:gd name="connsiteY5" fmla="*/ 6679138 h 6777832"/>
              <a:gd name="connsiteX6" fmla="*/ 3706340 w 6858002"/>
              <a:gd name="connsiteY6" fmla="*/ 6721839 h 6777832"/>
              <a:gd name="connsiteX7" fmla="*/ 3428999 w 6858002"/>
              <a:gd name="connsiteY7" fmla="*/ 6777832 h 6777832"/>
              <a:gd name="connsiteX8" fmla="*/ 3151659 w 6858002"/>
              <a:gd name="connsiteY8" fmla="*/ 6721839 h 6777832"/>
              <a:gd name="connsiteX9" fmla="*/ 3072997 w 6858002"/>
              <a:gd name="connsiteY9" fmla="*/ 6679143 h 6777832"/>
              <a:gd name="connsiteX10" fmla="*/ 3059299 w 6858002"/>
              <a:gd name="connsiteY10" fmla="*/ 6674649 h 6777832"/>
              <a:gd name="connsiteX11" fmla="*/ 3033384 w 6858002"/>
              <a:gd name="connsiteY11" fmla="*/ 6657642 h 6777832"/>
              <a:gd name="connsiteX12" fmla="*/ 3030628 w 6858002"/>
              <a:gd name="connsiteY12" fmla="*/ 6656146 h 6777832"/>
              <a:gd name="connsiteX13" fmla="*/ 3028776 w 6858002"/>
              <a:gd name="connsiteY13" fmla="*/ 6654618 h 6777832"/>
              <a:gd name="connsiteX14" fmla="*/ 1 w 6858002"/>
              <a:gd name="connsiteY14" fmla="*/ 4666984 h 6777832"/>
              <a:gd name="connsiteX15" fmla="*/ 6858002 w 6858002"/>
              <a:gd name="connsiteY15" fmla="*/ 0 h 6777832"/>
              <a:gd name="connsiteX16" fmla="*/ 6858002 w 6858002"/>
              <a:gd name="connsiteY16" fmla="*/ 1570616 h 6777832"/>
              <a:gd name="connsiteX17" fmla="*/ 6858001 w 6858002"/>
              <a:gd name="connsiteY17" fmla="*/ 1570616 h 6777832"/>
              <a:gd name="connsiteX18" fmla="*/ 6858001 w 6858002"/>
              <a:gd name="connsiteY18" fmla="*/ 4666983 h 6777832"/>
              <a:gd name="connsiteX19" fmla="*/ 0 w 6858002"/>
              <a:gd name="connsiteY19" fmla="*/ 4666983 h 6777832"/>
              <a:gd name="connsiteX20" fmla="*/ 0 w 6858002"/>
              <a:gd name="connsiteY20" fmla="*/ 595217 h 6777832"/>
              <a:gd name="connsiteX21" fmla="*/ 1 w 6858002"/>
              <a:gd name="connsiteY21" fmla="*/ 595217 h 6777832"/>
              <a:gd name="connsiteX22" fmla="*/ 1 w 6858002"/>
              <a:gd name="connsiteY22" fmla="*/ 0 h 67778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6858002" h="6777832">
                <a:moveTo>
                  <a:pt x="6858001" y="4666984"/>
                </a:moveTo>
                <a:lnTo>
                  <a:pt x="3829243" y="6654602"/>
                </a:lnTo>
                <a:lnTo>
                  <a:pt x="3827370" y="6656146"/>
                </a:lnTo>
                <a:lnTo>
                  <a:pt x="3824584" y="6657658"/>
                </a:lnTo>
                <a:lnTo>
                  <a:pt x="3798694" y="6674649"/>
                </a:lnTo>
                <a:lnTo>
                  <a:pt x="3785012" y="6679138"/>
                </a:lnTo>
                <a:lnTo>
                  <a:pt x="3706340" y="6721839"/>
                </a:lnTo>
                <a:cubicBezTo>
                  <a:pt x="3621097" y="6757894"/>
                  <a:pt x="3527376" y="6777832"/>
                  <a:pt x="3428999" y="6777832"/>
                </a:cubicBezTo>
                <a:cubicBezTo>
                  <a:pt x="3330622" y="6777832"/>
                  <a:pt x="3236902" y="6757894"/>
                  <a:pt x="3151659" y="6721839"/>
                </a:cubicBezTo>
                <a:lnTo>
                  <a:pt x="3072997" y="6679143"/>
                </a:lnTo>
                <a:lnTo>
                  <a:pt x="3059299" y="6674649"/>
                </a:lnTo>
                <a:lnTo>
                  <a:pt x="3033384" y="6657642"/>
                </a:lnTo>
                <a:lnTo>
                  <a:pt x="3030628" y="6656146"/>
                </a:lnTo>
                <a:lnTo>
                  <a:pt x="3028776" y="6654618"/>
                </a:lnTo>
                <a:lnTo>
                  <a:pt x="1" y="4666984"/>
                </a:lnTo>
                <a:close/>
                <a:moveTo>
                  <a:pt x="6858002" y="0"/>
                </a:moveTo>
                <a:lnTo>
                  <a:pt x="6858002" y="1570616"/>
                </a:lnTo>
                <a:lnTo>
                  <a:pt x="6858001" y="1570616"/>
                </a:lnTo>
                <a:lnTo>
                  <a:pt x="6858001" y="4666983"/>
                </a:lnTo>
                <a:lnTo>
                  <a:pt x="0" y="4666983"/>
                </a:lnTo>
                <a:lnTo>
                  <a:pt x="0" y="595217"/>
                </a:lnTo>
                <a:lnTo>
                  <a:pt x="1" y="595217"/>
                </a:lnTo>
                <a:lnTo>
                  <a:pt x="1" y="0"/>
                </a:lnTo>
                <a:close/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6="http://schemas.microsoft.com/office/drawing/2014/main" xmlns:p14="http://schemas.microsoft.com/office/powerpoint/2010/main"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86D2405-D29E-425A-A3B1-1A3CCA37F9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1514" y="947607"/>
            <a:ext cx="4389427" cy="4962786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VOLANTINO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F740F7A-DE37-473A-9992-2A68416684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229345" y="947607"/>
            <a:ext cx="4152655" cy="4962785"/>
          </a:xfr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pPr marL="285750" indent="-285750">
              <a:buFont typeface="Wingdings 2" charset="2"/>
              <a:buChar char=""/>
            </a:pPr>
            <a:endParaRPr lang="en-US" sz="2800"/>
          </a:p>
          <a:p>
            <a:pPr marL="285750" indent="-285750">
              <a:buFont typeface="Wingdings 2" charset="2"/>
              <a:buChar char=""/>
            </a:pPr>
            <a:endParaRPr lang="en-US" sz="2800"/>
          </a:p>
          <a:p>
            <a:pPr marL="342900" indent="-342900">
              <a:buFont typeface="Arial" charset="2"/>
              <a:buChar char="•"/>
            </a:pPr>
            <a:r>
              <a:rPr lang="en-US" sz="2800"/>
              <a:t>ASPETTO E CONTENUTI</a:t>
            </a:r>
          </a:p>
          <a:p>
            <a:pPr marL="342900" indent="-342900">
              <a:buFont typeface="Arial" charset="2"/>
              <a:buChar char="•"/>
            </a:pPr>
            <a:r>
              <a:rPr lang="en-US" sz="2800"/>
              <a:t>SUGGERIMENTI DI MARKETING:</a:t>
            </a:r>
          </a:p>
          <a:p>
            <a:pPr marL="800100" lvl="1" indent="-342900" algn="l">
              <a:buFont typeface="Arial" charset="2"/>
              <a:buChar char="•"/>
            </a:pPr>
            <a:r>
              <a:rPr lang="en-US" sz="2800"/>
              <a:t>DISTRIBUZIONE</a:t>
            </a:r>
          </a:p>
          <a:p>
            <a:pPr marL="800100" lvl="1" indent="-342900" algn="l">
              <a:buFont typeface="Arial" charset="2"/>
              <a:buChar char="•"/>
            </a:pPr>
            <a:r>
              <a:rPr lang="en-US" sz="2800"/>
              <a:t>LINGUE    </a:t>
            </a:r>
            <a:endParaRPr lang="en-US"/>
          </a:p>
          <a:p>
            <a:r>
              <a:rPr lang="en-US" sz="2800"/>
              <a:t>         </a:t>
            </a:r>
          </a:p>
        </p:txBody>
      </p:sp>
    </p:spTree>
    <p:extLst>
      <p:ext uri="{BB962C8B-B14F-4D97-AF65-F5344CB8AC3E}">
        <p14:creationId xmlns:p14="http://schemas.microsoft.com/office/powerpoint/2010/main" val="139449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>
            <a:extLst>
              <a:ext uri="{FF2B5EF4-FFF2-40B4-BE49-F238E27FC236}">
                <a16:creationId xmlns:a16="http://schemas.microsoft.com/office/drawing/2014/main" id="{8EE457FF-670E-4EC1-ACD4-1173DA9A79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6="http://schemas.microsoft.com/office/drawing/2014/main"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35C44DBB-AD7C-4682-B258-6367305D20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86D2405-D29E-425A-A3B1-1A3CCA37F9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65200" y="1218476"/>
            <a:ext cx="3187318" cy="4421050"/>
          </a:xfr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en-US" sz="3200">
                <a:solidFill>
                  <a:schemeClr val="tx1"/>
                </a:solidFill>
              </a:rPr>
              <a:t>ASPETTO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A1CED323-FAF0-4E0B-8717-FC1F468A28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49634" y="1696777"/>
            <a:ext cx="0" cy="3464447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ubtitle 2">
            <a:extLst>
              <a:ext uri="{FF2B5EF4-FFF2-40B4-BE49-F238E27FC236}">
                <a16:creationId xmlns:a16="http://schemas.microsoft.com/office/drawing/2014/main" id="{FF740F7A-DE37-473A-9992-2A68416684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146750" y="2311153"/>
            <a:ext cx="6491059" cy="2336335"/>
          </a:xfr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PER RENDERE PIU' INCISIVO E CHIARO IL VOLANTINO PROPONIAMO:</a:t>
            </a:r>
            <a:endParaRPr lang="it-IT" dirty="0"/>
          </a:p>
          <a:p>
            <a:pPr marL="342900" indent="-342900">
              <a:buFont typeface="Arial" charset="2"/>
              <a:buChar char="•"/>
            </a:pPr>
            <a:r>
              <a:rPr lang="en-US" dirty="0"/>
              <a:t>TEMA: IDENTITA' DEL MUSEO come filo </a:t>
            </a:r>
            <a:r>
              <a:rPr lang="en-US" dirty="0" err="1"/>
              <a:t>conduttore</a:t>
            </a:r>
            <a:endParaRPr lang="it-IT" dirty="0"/>
          </a:p>
          <a:p>
            <a:pPr marL="342900" indent="-342900">
              <a:buFont typeface="Arial" charset="2"/>
              <a:buChar char="•"/>
            </a:pPr>
            <a:r>
              <a:rPr lang="en-US" dirty="0"/>
              <a:t>SINTESI DEL TESTO ATTUALE (</a:t>
            </a:r>
            <a:r>
              <a:rPr lang="en-US" dirty="0" err="1"/>
              <a:t>troppo</a:t>
            </a:r>
            <a:r>
              <a:rPr lang="en-US" dirty="0"/>
              <a:t> </a:t>
            </a:r>
            <a:r>
              <a:rPr lang="en-US" dirty="0" err="1"/>
              <a:t>ricco</a:t>
            </a:r>
            <a:r>
              <a:rPr lang="en-US" dirty="0"/>
              <a:t> e dispersive)</a:t>
            </a:r>
          </a:p>
          <a:p>
            <a:pPr marL="342900" indent="-342900">
              <a:buFont typeface="Arial" charset="2"/>
              <a:buChar char="•"/>
            </a:pPr>
            <a:r>
              <a:rPr lang="en-US" dirty="0">
                <a:ea typeface="+mn-lt"/>
                <a:cs typeface="+mn-lt"/>
              </a:rPr>
              <a:t>EVIDENZIARE I PUNTI FORZA DEL MUSEO</a:t>
            </a:r>
          </a:p>
          <a:p>
            <a:pPr marL="342900" indent="-342900">
              <a:buFont typeface="Arial" charset="2"/>
              <a:buChar char="•"/>
            </a:pPr>
            <a:r>
              <a:rPr lang="en-US" dirty="0">
                <a:ea typeface="+mn-lt"/>
                <a:cs typeface="+mn-lt"/>
              </a:rPr>
              <a:t>IMMAGINI</a:t>
            </a:r>
            <a:r>
              <a:rPr lang="en-US" dirty="0"/>
              <a:t> : VESTITI (SU MANICHINI) - IMMAGINI MUSEO</a:t>
            </a:r>
          </a:p>
        </p:txBody>
      </p:sp>
    </p:spTree>
    <p:extLst>
      <p:ext uri="{BB962C8B-B14F-4D97-AF65-F5344CB8AC3E}">
        <p14:creationId xmlns:p14="http://schemas.microsoft.com/office/powerpoint/2010/main" val="37553215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>
            <a:extLst>
              <a:ext uri="{FF2B5EF4-FFF2-40B4-BE49-F238E27FC236}">
                <a16:creationId xmlns:a16="http://schemas.microsoft.com/office/drawing/2014/main" id="{8EE457FF-670E-4EC1-ACD4-1173DA9A79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xmlns:a16="http://schemas.microsoft.com/office/drawing/2014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35C44DBB-AD7C-4682-B258-6367305D20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86D2405-D29E-425A-A3B1-1A3CCA37F9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65200" y="1218476"/>
            <a:ext cx="3187318" cy="4421050"/>
          </a:xfr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en-US" sz="3200">
                <a:solidFill>
                  <a:schemeClr val="tx1"/>
                </a:solidFill>
              </a:rPr>
              <a:t>DISTRIBUZIONE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A1CED323-FAF0-4E0B-8717-FC1F468A28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49634" y="1696777"/>
            <a:ext cx="0" cy="3464447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ubtitle 2">
            <a:extLst>
              <a:ext uri="{FF2B5EF4-FFF2-40B4-BE49-F238E27FC236}">
                <a16:creationId xmlns:a16="http://schemas.microsoft.com/office/drawing/2014/main" id="{FF740F7A-DE37-473A-9992-2A68416684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002977" y="2095494"/>
            <a:ext cx="6080050" cy="4421051"/>
          </a:xfr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pPr marL="285750" indent="-285750">
              <a:spcBef>
                <a:spcPts val="0"/>
              </a:spcBef>
              <a:spcAft>
                <a:spcPts val="0"/>
              </a:spcAft>
              <a:buFont typeface="Arial" charset="2"/>
              <a:buChar char="•"/>
            </a:pPr>
            <a:r>
              <a:rPr lang="it-IT" dirty="0">
                <a:ea typeface="+mn-lt"/>
                <a:cs typeface="+mn-lt"/>
              </a:rPr>
              <a:t>HOTEL</a:t>
            </a:r>
            <a:br>
              <a:rPr lang="it-IT" dirty="0">
                <a:ea typeface="+mn-lt"/>
                <a:cs typeface="+mn-lt"/>
              </a:rPr>
            </a:br>
            <a:r>
              <a:rPr lang="it-IT" sz="1400" dirty="0">
                <a:ea typeface="+mn-lt"/>
                <a:cs typeface="+mn-lt"/>
              </a:rPr>
              <a:t>(sfruttando l’ampia presenza di visitatori e turisti nella zona)</a:t>
            </a:r>
            <a:endParaRPr lang="en-US" sz="1400" dirty="0">
              <a:ea typeface="+mn-lt"/>
              <a:cs typeface="+mn-lt"/>
            </a:endParaRPr>
          </a:p>
          <a:p>
            <a:pPr marL="285750" indent="-285750">
              <a:spcBef>
                <a:spcPts val="0"/>
              </a:spcBef>
              <a:spcAft>
                <a:spcPts val="0"/>
              </a:spcAft>
              <a:buFont typeface="Arial" charset="2"/>
              <a:buChar char="•"/>
            </a:pPr>
            <a:endParaRPr lang="it-IT" dirty="0">
              <a:ea typeface="+mn-lt"/>
              <a:cs typeface="+mn-lt"/>
            </a:endParaRPr>
          </a:p>
          <a:p>
            <a:pPr marL="285750" indent="-285750">
              <a:spcBef>
                <a:spcPts val="0"/>
              </a:spcBef>
              <a:spcAft>
                <a:spcPts val="0"/>
              </a:spcAft>
              <a:buFont typeface="Arial" charset="2"/>
              <a:buChar char="•"/>
            </a:pPr>
            <a:r>
              <a:rPr lang="it-IT" dirty="0">
                <a:ea typeface="+mn-lt"/>
                <a:cs typeface="+mn-lt"/>
              </a:rPr>
              <a:t>VOLANTINAGGIO</a:t>
            </a:r>
            <a:br>
              <a:rPr lang="it-IT" dirty="0">
                <a:ea typeface="+mn-lt"/>
                <a:cs typeface="+mn-lt"/>
              </a:rPr>
            </a:br>
            <a:r>
              <a:rPr lang="it-IT" sz="1400" dirty="0">
                <a:ea typeface="+mn-lt"/>
                <a:cs typeface="+mn-lt"/>
              </a:rPr>
              <a:t>(oltre che a Castiglione, nelle località turistiche del territorio e in occasione di eventi particolari)</a:t>
            </a:r>
            <a:endParaRPr lang="en-US" sz="1400" dirty="0">
              <a:ea typeface="+mn-lt"/>
              <a:cs typeface="+mn-lt"/>
            </a:endParaRPr>
          </a:p>
          <a:p>
            <a:pPr marL="285750" indent="-285750">
              <a:spcBef>
                <a:spcPts val="0"/>
              </a:spcBef>
              <a:spcAft>
                <a:spcPts val="0"/>
              </a:spcAft>
              <a:buFont typeface="Arial" charset="2"/>
              <a:buChar char="•"/>
            </a:pPr>
            <a:endParaRPr lang="it-IT" dirty="0">
              <a:ea typeface="+mn-lt"/>
              <a:cs typeface="+mn-lt"/>
            </a:endParaRPr>
          </a:p>
          <a:p>
            <a:pPr marL="285750" indent="-285750">
              <a:spcBef>
                <a:spcPts val="0"/>
              </a:spcBef>
              <a:spcAft>
                <a:spcPts val="0"/>
              </a:spcAft>
              <a:buFont typeface="Arial" charset="2"/>
              <a:buChar char="•"/>
            </a:pPr>
            <a:r>
              <a:rPr lang="it-IT" dirty="0">
                <a:ea typeface="+mn-lt"/>
                <a:cs typeface="+mn-lt"/>
              </a:rPr>
              <a:t>NEGOZI E PUNTI D’INCONTRO</a:t>
            </a:r>
            <a:br>
              <a:rPr lang="it-IT" dirty="0">
                <a:ea typeface="+mn-lt"/>
                <a:cs typeface="+mn-lt"/>
              </a:rPr>
            </a:br>
            <a:endParaRPr lang="en-US" dirty="0">
              <a:ea typeface="+mn-lt"/>
              <a:cs typeface="+mn-lt"/>
            </a:endParaRPr>
          </a:p>
          <a:p>
            <a:pPr marL="285750" indent="-285750">
              <a:buFont typeface="Wingdings 2" charset="2"/>
              <a:buChar char=""/>
            </a:pPr>
            <a:endParaRPr lang="en-US" sz="1600" dirty="0"/>
          </a:p>
          <a:p>
            <a:pPr marL="285750" indent="-285750">
              <a:buFont typeface="Arial" charset="2"/>
              <a:buChar char="•"/>
            </a:pPr>
            <a:endParaRPr lang="en-US" sz="1600" i="1" dirty="0"/>
          </a:p>
          <a:p>
            <a:pPr marL="285750" indent="-285750">
              <a:buFont typeface="Wingdings 2" charset="2"/>
              <a:buChar char=""/>
            </a:pPr>
            <a:endParaRPr lang="en-US" sz="1600" dirty="0"/>
          </a:p>
          <a:p>
            <a:pPr marL="285750" indent="-285750">
              <a:buFont typeface="Wingdings 2" charset="2"/>
              <a:buChar char=""/>
            </a:pPr>
            <a:endParaRPr lang="en-US" sz="1600" dirty="0"/>
          </a:p>
          <a:p>
            <a:pPr lvl="1" algn="l"/>
            <a:r>
              <a:rPr lang="en-US" dirty="0">
                <a:solidFill>
                  <a:schemeClr val="tx1"/>
                </a:solidFill>
              </a:rPr>
              <a:t>     </a:t>
            </a:r>
          </a:p>
        </p:txBody>
      </p:sp>
    </p:spTree>
    <p:extLst>
      <p:ext uri="{BB962C8B-B14F-4D97-AF65-F5344CB8AC3E}">
        <p14:creationId xmlns:p14="http://schemas.microsoft.com/office/powerpoint/2010/main" val="15508573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8664B0"/>
      </a:accent1>
      <a:accent2>
        <a:srgbClr val="D75BCD"/>
      </a:accent2>
      <a:accent3>
        <a:srgbClr val="E54D86"/>
      </a:accent3>
      <a:accent4>
        <a:srgbClr val="DE4547"/>
      </a:accent4>
      <a:accent5>
        <a:srgbClr val="F16E40"/>
      </a:accent5>
      <a:accent6>
        <a:srgbClr val="EB9C5A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7AF46513-5B0D-4B03-9323-32F3F0BFC9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Quotable</Template>
  <TotalTime>11</TotalTime>
  <Words>215</Words>
  <Application>Microsoft Office PowerPoint</Application>
  <PresentationFormat>Widescreen</PresentationFormat>
  <Paragraphs>93</Paragraphs>
  <Slides>17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17</vt:i4>
      </vt:variant>
    </vt:vector>
  </HeadingPairs>
  <TitlesOfParts>
    <vt:vector size="22" baseType="lpstr">
      <vt:lpstr>Arial</vt:lpstr>
      <vt:lpstr>Arial,Sans-Serif</vt:lpstr>
      <vt:lpstr>Century Gothic</vt:lpstr>
      <vt:lpstr>Wingdings 2</vt:lpstr>
      <vt:lpstr>Quotable</vt:lpstr>
      <vt:lpstr>STRATEGIA COMUNICATIVA</vt:lpstr>
      <vt:lpstr>PROBLEMA</vt:lpstr>
      <vt:lpstr>PROBLEMA</vt:lpstr>
      <vt:lpstr>IDENTITA'</vt:lpstr>
      <vt:lpstr>OBIETTIVI</vt:lpstr>
      <vt:lpstr>TROVARE UNA STRATEGIA PER COMUNICARE  L'IDENTITA' DEL MUSEO</vt:lpstr>
      <vt:lpstr>VOLANTINO</vt:lpstr>
      <vt:lpstr>ASPETTO</vt:lpstr>
      <vt:lpstr>DISTRIBUZIONE</vt:lpstr>
      <vt:lpstr>LINGUE</vt:lpstr>
      <vt:lpstr>VETRINA</vt:lpstr>
      <vt:lpstr>MEDIA</vt:lpstr>
      <vt:lpstr>TRIP ADVISOR</vt:lpstr>
      <vt:lpstr>Presentazione standard di PowerPoint</vt:lpstr>
      <vt:lpstr>INSTAGRAM</vt:lpstr>
      <vt:lpstr>SITO WEB</vt:lpstr>
      <vt:lpstr>GRAZIE PER L'ATTENZIONE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Roberta</dc:creator>
  <cp:lastModifiedBy>Davide Carrara</cp:lastModifiedBy>
  <cp:revision>18</cp:revision>
  <dcterms:created xsi:type="dcterms:W3CDTF">2012-07-30T23:18:30Z</dcterms:created>
  <dcterms:modified xsi:type="dcterms:W3CDTF">2019-10-31T17:08:09Z</dcterms:modified>
</cp:coreProperties>
</file>