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Playfair Display" panose="020B060402020202020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4A7F1A-E33F-4C4C-8106-2F69C29D855D}">
  <a:tblStyle styleId="{474A7F1A-E33F-4C4C-8106-2F69C29D85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3096360" y="1627200"/>
            <a:ext cx="2950920" cy="73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3096360" y="1627200"/>
            <a:ext cx="2950920" cy="73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748960" y="748800"/>
            <a:ext cx="3645720" cy="3645720"/>
          </a:xfrm>
          <a:prstGeom prst="rect">
            <a:avLst/>
          </a:prstGeom>
          <a:solidFill>
            <a:srgbClr val="F55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993040" y="992880"/>
            <a:ext cx="3157920" cy="3157920"/>
          </a:xfrm>
          <a:prstGeom prst="rect">
            <a:avLst/>
          </a:prstGeom>
          <a:noFill/>
          <a:ln w="284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5045760"/>
            <a:ext cx="9143640" cy="97560"/>
          </a:xfrm>
          <a:prstGeom prst="rect">
            <a:avLst/>
          </a:prstGeom>
          <a:solidFill>
            <a:srgbClr val="F55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/>
        </p:nvSpPr>
        <p:spPr>
          <a:xfrm>
            <a:off x="3024000" y="1657080"/>
            <a:ext cx="29509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Museo interattivo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3198960" y="2160000"/>
            <a:ext cx="2775960" cy="100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Federica Dal Santo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Annaclara Rossi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Cristian Fiorentino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Elena Zoric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1720" y="989640"/>
            <a:ext cx="2276280" cy="66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0440" y="3024000"/>
            <a:ext cx="799560" cy="11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3888000" y="3398040"/>
            <a:ext cx="2160000" cy="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Istituto Statale Francesco Gonzaga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/>
        </p:nvSpPr>
        <p:spPr>
          <a:xfrm>
            <a:off x="288000" y="17748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>
                <a:sym typeface="Lato"/>
              </a:rPr>
              <a:t>VIAGGIO FLOREALE</a:t>
            </a:r>
            <a:endParaRPr dirty="0"/>
          </a:p>
        </p:txBody>
      </p:sp>
      <p:sp>
        <p:nvSpPr>
          <p:cNvPr id="230" name="Google Shape;230;p36"/>
          <p:cNvSpPr txBox="1"/>
          <p:nvPr/>
        </p:nvSpPr>
        <p:spPr>
          <a:xfrm>
            <a:off x="484908" y="1330036"/>
            <a:ext cx="8155091" cy="309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 tratta di un laboratorio guidato, realizzato durante la visita del Salone delle Immagini, in cui c’è la possibilità di comporre un bouquet ispirandosi ad un abito o ad una collezione presenti nel museo</a:t>
            </a: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Alla fine dell’esperienza i bouquet realizzati verranno fotografati e le fotografie esposte nella sala</a:t>
            </a: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1137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None/>
            </a:pP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000" y="3036240"/>
            <a:ext cx="3589200" cy="200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0" y="3024000"/>
            <a:ext cx="1824840" cy="199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5640" y="3024000"/>
            <a:ext cx="1512360" cy="2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/>
        </p:nvSpPr>
        <p:spPr>
          <a:xfrm>
            <a:off x="54000" y="648000"/>
            <a:ext cx="1404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PREPARAZIONE</a:t>
            </a:r>
            <a:endParaRPr sz="1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1944000" y="648000"/>
            <a:ext cx="7560000" cy="19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Ricerche: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ricercare i nomi dei fiori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Allestimenti: 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identificare e allestire il “Salone delle immagini”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Strumentazioni necessarie: 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fiori finti, vasi, lacci per il bouquet, mobiletto/scrivania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144000" y="2835000"/>
            <a:ext cx="4320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GESTIONE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1728000" y="2765160"/>
            <a:ext cx="7416000" cy="158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Controllo della spesa (costi unitari):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rose finte (50 circa): 4€ 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calle finte (20 circa): 15€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peonie finte (20 circa): 8€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gardenie finte (20 circa): 50</a:t>
            </a:r>
            <a:r>
              <a:rPr lang="it-IT" sz="15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€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nastri per il bouquet: 8€ </a:t>
            </a:r>
            <a:r>
              <a:rPr lang="it-IT" sz="1500" b="0" strike="noStrike" dirty="0" err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ca</a:t>
            </a: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scrivania: 60€ </a:t>
            </a:r>
            <a:r>
              <a:rPr lang="it-IT" sz="1500" b="0" strike="noStrike" dirty="0" err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ca</a:t>
            </a: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it-IT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(verifica disponibilità materiali di recupero in carattere con l’ambiente)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37"/>
          <p:cNvCxnSpPr/>
          <p:nvPr/>
        </p:nvCxnSpPr>
        <p:spPr>
          <a:xfrm>
            <a:off x="1458000" y="792000"/>
            <a:ext cx="4860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37"/>
          <p:cNvCxnSpPr/>
          <p:nvPr/>
        </p:nvCxnSpPr>
        <p:spPr>
          <a:xfrm>
            <a:off x="1152000" y="29520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5" name="Google Shape;24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000" y="2129841"/>
            <a:ext cx="319068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9;p36">
            <a:extLst>
              <a:ext uri="{FF2B5EF4-FFF2-40B4-BE49-F238E27FC236}">
                <a16:creationId xmlns:a16="http://schemas.microsoft.com/office/drawing/2014/main" id="{B0B73A7A-8122-4629-9CF1-AEDF697499E3}"/>
              </a:ext>
            </a:extLst>
          </p:cNvPr>
          <p:cNvSpPr txBox="1"/>
          <p:nvPr/>
        </p:nvSpPr>
        <p:spPr>
          <a:xfrm>
            <a:off x="95858" y="24611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>
                <a:sym typeface="Lato"/>
              </a:rPr>
              <a:t>VIAGGIO FLOREALE </a:t>
            </a:r>
            <a:r>
              <a:rPr lang="it-IT" sz="2000" dirty="0">
                <a:sym typeface="Lato"/>
              </a:rPr>
              <a:t>– attività da prevedere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38"/>
          <p:cNvGraphicFramePr/>
          <p:nvPr>
            <p:extLst>
              <p:ext uri="{D42A27DB-BD31-4B8C-83A1-F6EECF244321}">
                <p14:modId xmlns:p14="http://schemas.microsoft.com/office/powerpoint/2010/main" val="2298036202"/>
              </p:ext>
            </p:extLst>
          </p:nvPr>
        </p:nvGraphicFramePr>
        <p:xfrm>
          <a:off x="320400" y="1022760"/>
          <a:ext cx="8520150" cy="3870950"/>
        </p:xfrm>
        <a:graphic>
          <a:graphicData uri="http://schemas.openxmlformats.org/drawingml/2006/table">
            <a:tbl>
              <a:tblPr>
                <a:noFill/>
                <a:tableStyleId>{474A7F1A-E33F-4C4C-8106-2F69C29D855D}</a:tableStyleId>
              </a:tblPr>
              <a:tblGrid>
                <a:gridCol w="28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u="none" strike="noStrike" cap="none" dirty="0">
                          <a:solidFill>
                            <a:srgbClr val="F04E4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QUALITÀ UTILI</a:t>
                      </a:r>
                      <a:endParaRPr sz="18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strike="noStrike">
                          <a:solidFill>
                            <a:srgbClr val="F04E4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QUALITÀ DANNOSE</a:t>
                      </a:r>
                      <a:endParaRPr sz="18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strike="noStrike">
                          <a:solidFill>
                            <a:srgbClr val="F04E4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ELEMENTI INTERNI</a:t>
                      </a:r>
                      <a:endParaRPr sz="18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it-IT" sz="1800" b="0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 un maggiore </a:t>
                      </a:r>
                      <a:r>
                        <a:rPr lang="it-IT" sz="1800" b="0" i="1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coinvolgimento</a:t>
                      </a:r>
                      <a:r>
                        <a:rPr lang="it-IT" sz="1800" b="0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il visitatore si sente</a:t>
                      </a:r>
                      <a:r>
                        <a:rPr lang="it-IT" sz="1800" b="0" i="1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più</a:t>
                      </a:r>
                      <a:r>
                        <a:rPr lang="it-IT" sz="1800" b="0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sz="1800" b="0" i="1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partecipe</a:t>
                      </a:r>
                      <a:r>
                        <a:rPr lang="it-IT" sz="1800" b="0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it-IT" sz="1800" b="0" i="1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soddisfatto</a:t>
                      </a:r>
                      <a:r>
                        <a:rPr lang="it-IT" sz="1800" b="0" strike="noStrike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della visita.</a:t>
                      </a:r>
                      <a:endParaRPr sz="18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it-IT" sz="1800" b="0" strike="noStrike" dirty="0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costo da affrontare</a:t>
                      </a:r>
                      <a:endParaRPr sz="18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16000" marR="0" lvl="0" indent="-216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it-IT" sz="1800" b="0" strike="noStrike" dirty="0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necessità di </a:t>
                      </a:r>
                      <a:r>
                        <a:rPr lang="it-IT" sz="1800" b="0" i="1" strike="noStrike" dirty="0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ridefinire</a:t>
                      </a:r>
                      <a:r>
                        <a:rPr lang="it-IT" sz="1800" b="0" strike="noStrike" dirty="0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 gestione dello spazio</a:t>
                      </a:r>
                      <a:endParaRPr sz="18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strike="noStrike">
                          <a:solidFill>
                            <a:srgbClr val="F04E4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ELEMENTI ESTERNI</a:t>
                      </a:r>
                      <a:endParaRPr sz="18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it-IT" sz="1800" b="0" strike="noStrike" dirty="0">
                          <a:solidFill>
                            <a:srgbClr val="8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 coinvolgimento crea maggiore soddisfazione che a sua volta incrementa il passaparola e da maggiore visibilità del museo</a:t>
                      </a:r>
                      <a:endParaRPr sz="18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1" name="Google Shape;251;p38"/>
          <p:cNvSpPr txBox="1"/>
          <p:nvPr/>
        </p:nvSpPr>
        <p:spPr>
          <a:xfrm>
            <a:off x="216000" y="216000"/>
            <a:ext cx="83520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/>
              <a:t>VINCOLI E OPPORTUNITÀ DI CONTESTO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9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471055"/>
            <a:ext cx="9143999" cy="459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/>
        </p:nvSpPr>
        <p:spPr>
          <a:xfrm>
            <a:off x="90087" y="10653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>
                <a:sym typeface="Lato"/>
              </a:rPr>
              <a:t>Quali valori aggiunti dal “Museo interattivo”?</a:t>
            </a:r>
            <a:endParaRPr dirty="0"/>
          </a:p>
        </p:txBody>
      </p:sp>
      <p:sp>
        <p:nvSpPr>
          <p:cNvPr id="257" name="Google Shape;257;p39"/>
          <p:cNvSpPr txBox="1"/>
          <p:nvPr/>
        </p:nvSpPr>
        <p:spPr>
          <a:xfrm>
            <a:off x="533793" y="11940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</a:pPr>
            <a:r>
              <a:rPr lang="it-IT" sz="1500" b="1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 nuove esperienze introdotte nel museo lasceranno spazio ad una serie di emozioni che permetteranno al visitatore di vivere a pieno la visita. Grazie a queste:</a:t>
            </a:r>
          </a:p>
          <a:p>
            <a:pPr marL="393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 2" panose="05020102010507070707" pitchFamily="18" charset="2"/>
              <a:buChar char=""/>
            </a:pPr>
            <a:r>
              <a:rPr lang="it-IT" sz="1500" b="1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 riscopriranno i tessuti, le loro qualità e differenze</a:t>
            </a:r>
          </a:p>
          <a:p>
            <a:pPr marL="393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 2" panose="05020102010507070707" pitchFamily="18" charset="2"/>
              <a:buChar char=""/>
            </a:pPr>
            <a:r>
              <a:rPr lang="it-IT" sz="1500" b="1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 incrementerà l’attenzione per il processo di costruzione dell’abito e per l’abilità di </a:t>
            </a:r>
            <a:r>
              <a:rPr lang="it-IT" sz="1500" b="1" strike="noStrike" dirty="0" err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disegn</a:t>
            </a:r>
            <a:r>
              <a:rPr lang="it-IT" sz="1500" b="1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e artigiana</a:t>
            </a:r>
            <a:r>
              <a:rPr lang="it-IT" sz="15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che lo rende possibile</a:t>
            </a:r>
          </a:p>
          <a:p>
            <a:pPr marL="393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 2" panose="05020102010507070707" pitchFamily="18" charset="2"/>
              <a:buChar char=""/>
            </a:pPr>
            <a:r>
              <a:rPr lang="it-IT" sz="1500" b="1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creando composizioni floreali si scopriranno le varie tipologie di fiori dando ali alla propria creatività</a:t>
            </a:r>
            <a:endParaRPr sz="1500" b="1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0440" y="3024000"/>
            <a:ext cx="799560" cy="1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8000" y="3473640"/>
            <a:ext cx="2276280" cy="6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/>
        </p:nvSpPr>
        <p:spPr>
          <a:xfrm>
            <a:off x="3600000" y="2093760"/>
            <a:ext cx="1944000" cy="652320"/>
          </a:xfrm>
          <a:prstGeom prst="rect">
            <a:avLst/>
          </a:prstGeom>
          <a:noFill/>
          <a:ln w="29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400" tIns="59400" rIns="104400" bIns="59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GRAZIE PER L’ATTENZIONE!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3528000" y="1309680"/>
            <a:ext cx="20736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Museo interattivo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/>
          <p:nvPr/>
        </p:nvSpPr>
        <p:spPr>
          <a:xfrm>
            <a:off x="177300" y="474993"/>
            <a:ext cx="296172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❏"/>
            </a:pPr>
            <a:r>
              <a:rPr lang="it-IT" sz="1400" b="0" i="1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STEREOTIPO DEL MUSEO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8"/>
          <p:cNvCxnSpPr/>
          <p:nvPr/>
        </p:nvCxnSpPr>
        <p:spPr>
          <a:xfrm>
            <a:off x="1658160" y="1006227"/>
            <a:ext cx="1059000" cy="198000"/>
          </a:xfrm>
          <a:prstGeom prst="bentConnector3">
            <a:avLst>
              <a:gd name="adj1" fmla="val 580"/>
            </a:avLst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8"/>
          <p:cNvSpPr/>
          <p:nvPr/>
        </p:nvSpPr>
        <p:spPr>
          <a:xfrm>
            <a:off x="2878920" y="807867"/>
            <a:ext cx="1933200" cy="5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IDEA DI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“MUSEO NOIOSO”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5069160" y="334440"/>
            <a:ext cx="3858840" cy="5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❏"/>
            </a:pPr>
            <a:r>
              <a:rPr lang="it-IT" sz="1400" b="0" i="1" strike="noStrike" cap="all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Esigenza di incrementare </a:t>
            </a:r>
            <a:br>
              <a:rPr lang="it-IT" sz="1400" b="0" i="1" strike="noStrike" cap="all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400" b="0" i="1" strike="noStrike" cap="all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it-IT" sz="1400" b="0" i="1" strike="noStrik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ORSI</a:t>
            </a:r>
            <a:r>
              <a:rPr lang="it-IT" sz="1400" b="0" i="1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E ATTIVITÀ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28"/>
          <p:cNvCxnSpPr/>
          <p:nvPr/>
        </p:nvCxnSpPr>
        <p:spPr>
          <a:xfrm flipH="1">
            <a:off x="4672500" y="926667"/>
            <a:ext cx="1263900" cy="203100"/>
          </a:xfrm>
          <a:prstGeom prst="bentConnector3">
            <a:avLst>
              <a:gd name="adj1" fmla="val -981"/>
            </a:avLst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8"/>
          <p:cNvSpPr/>
          <p:nvPr/>
        </p:nvSpPr>
        <p:spPr>
          <a:xfrm>
            <a:off x="6345599" y="1115501"/>
            <a:ext cx="2784331" cy="43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❏"/>
            </a:pPr>
            <a:r>
              <a:rPr lang="it-IT" sz="1400" b="0" i="1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POCO CONOSCIUTO</a:t>
            </a:r>
            <a:br>
              <a:rPr lang="it-IT" sz="1400" b="0" i="1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400" b="0" i="1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(anche in ragione dell’apertura relativamente recente)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6048000" y="2410020"/>
            <a:ext cx="308193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PUBBLICITÀ DA INCREMENTARE E MIGLIORARE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8"/>
          <p:cNvCxnSpPr>
            <a:cxnSpLocks/>
          </p:cNvCxnSpPr>
          <p:nvPr/>
        </p:nvCxnSpPr>
        <p:spPr>
          <a:xfrm rot="10800000">
            <a:off x="3532800" y="2515740"/>
            <a:ext cx="2403600" cy="123600"/>
          </a:xfrm>
          <a:prstGeom prst="bentConnector3">
            <a:avLst>
              <a:gd name="adj1" fmla="val 99493"/>
            </a:avLst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28"/>
          <p:cNvSpPr/>
          <p:nvPr/>
        </p:nvSpPr>
        <p:spPr>
          <a:xfrm>
            <a:off x="288000" y="1729080"/>
            <a:ext cx="646573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strike="noStrike" dirty="0">
                <a:solidFill>
                  <a:srgbClr val="F55E61"/>
                </a:solidFill>
                <a:latin typeface="Lato"/>
                <a:ea typeface="Lato"/>
                <a:cs typeface="Lato"/>
                <a:sym typeface="Lato"/>
              </a:rPr>
              <a:t>SCARSO COINVOLGIMENTO DEL PUBBLICO</a:t>
            </a:r>
            <a:endParaRPr sz="2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7146360" y="3021305"/>
            <a:ext cx="360" cy="297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8"/>
          <p:cNvSpPr/>
          <p:nvPr/>
        </p:nvSpPr>
        <p:spPr>
          <a:xfrm>
            <a:off x="6048000" y="3157385"/>
            <a:ext cx="2961720" cy="11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it-IT" sz="11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ASSENZA DI UN SITO TURISTICO DELL’AREA</a:t>
            </a:r>
            <a:endParaRPr sz="11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it-IT" sz="11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MANCANZA DI CARTELLI PUBBLICITARI SUL TERRITORIO</a:t>
            </a:r>
            <a:endParaRPr sz="11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it-IT" sz="11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VOLANTINI NON SEMPRE EFFICACI</a:t>
            </a:r>
            <a:endParaRPr sz="11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 rot="-5400000" flipH="1">
            <a:off x="2004180" y="2485740"/>
            <a:ext cx="929400" cy="631800"/>
          </a:xfrm>
          <a:prstGeom prst="bentConnector3">
            <a:avLst>
              <a:gd name="adj1" fmla="val 98663"/>
            </a:avLst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28"/>
          <p:cNvSpPr/>
          <p:nvPr/>
        </p:nvSpPr>
        <p:spPr>
          <a:xfrm>
            <a:off x="2788560" y="3048840"/>
            <a:ext cx="261468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POCA AFFLUENZA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8"/>
          <p:cNvSpPr/>
          <p:nvPr/>
        </p:nvSpPr>
        <p:spPr>
          <a:xfrm>
            <a:off x="3684600" y="3405600"/>
            <a:ext cx="360" cy="297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28"/>
          <p:cNvSpPr/>
          <p:nvPr/>
        </p:nvSpPr>
        <p:spPr>
          <a:xfrm>
            <a:off x="2788560" y="3703320"/>
            <a:ext cx="2565360" cy="5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NO “PASSAPAROLA”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8"/>
          <p:cNvSpPr/>
          <p:nvPr/>
        </p:nvSpPr>
        <p:spPr>
          <a:xfrm>
            <a:off x="0" y="0"/>
            <a:ext cx="91440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strike="noStrike" dirty="0">
                <a:solidFill>
                  <a:srgbClr val="F55E61"/>
                </a:solidFill>
                <a:latin typeface="Arial"/>
                <a:ea typeface="Arial"/>
                <a:cs typeface="Arial"/>
                <a:sym typeface="Arial"/>
              </a:rPr>
              <a:t>Problemi rilevati</a:t>
            </a:r>
            <a:endParaRPr sz="2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3A48C37-E00B-4454-9523-4858839CEA1B}"/>
              </a:ext>
            </a:extLst>
          </p:cNvPr>
          <p:cNvCxnSpPr/>
          <p:nvPr/>
        </p:nvCxnSpPr>
        <p:spPr>
          <a:xfrm flipV="1">
            <a:off x="3532800" y="1402587"/>
            <a:ext cx="0" cy="437733"/>
          </a:xfrm>
          <a:prstGeom prst="line">
            <a:avLst/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1C5CAE7-919F-48B6-AF88-0FA6144A3314}"/>
              </a:ext>
            </a:extLst>
          </p:cNvPr>
          <p:cNvCxnSpPr>
            <a:cxnSpLocks/>
          </p:cNvCxnSpPr>
          <p:nvPr/>
        </p:nvCxnSpPr>
        <p:spPr>
          <a:xfrm flipH="1" flipV="1">
            <a:off x="7144365" y="2071255"/>
            <a:ext cx="7035" cy="338765"/>
          </a:xfrm>
          <a:prstGeom prst="line">
            <a:avLst/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0" y="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/>
              <a:t>Obiettivi</a:t>
            </a:r>
            <a:r>
              <a:rPr lang="it-IT" dirty="0">
                <a:sym typeface="Playfair Display"/>
              </a:rPr>
              <a:t> </a:t>
            </a:r>
            <a:endParaRPr dirty="0"/>
          </a:p>
        </p:txBody>
      </p:sp>
      <p:sp>
        <p:nvSpPr>
          <p:cNvPr id="148" name="Google Shape;148;p29"/>
          <p:cNvSpPr txBox="1"/>
          <p:nvPr/>
        </p:nvSpPr>
        <p:spPr>
          <a:xfrm>
            <a:off x="212400" y="613800"/>
            <a:ext cx="2650320" cy="47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PIÙ ATTIVITÀ E CORSI 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29"/>
          <p:cNvCxnSpPr/>
          <p:nvPr/>
        </p:nvCxnSpPr>
        <p:spPr>
          <a:xfrm>
            <a:off x="1534140" y="1016100"/>
            <a:ext cx="1870200" cy="143400"/>
          </a:xfrm>
          <a:prstGeom prst="bentConnector2">
            <a:avLst/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29"/>
          <p:cNvSpPr/>
          <p:nvPr/>
        </p:nvSpPr>
        <p:spPr>
          <a:xfrm>
            <a:off x="3524760" y="825120"/>
            <a:ext cx="2094120" cy="136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VISITA PIÙ DINAMICA E ACCATTIVANTE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9"/>
          <p:cNvCxnSpPr/>
          <p:nvPr/>
        </p:nvCxnSpPr>
        <p:spPr>
          <a:xfrm>
            <a:off x="4548600" y="1425240"/>
            <a:ext cx="1140000" cy="384000"/>
          </a:xfrm>
          <a:prstGeom prst="bentConnector3">
            <a:avLst>
              <a:gd name="adj1" fmla="val 1085"/>
            </a:avLst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29"/>
          <p:cNvSpPr/>
          <p:nvPr/>
        </p:nvSpPr>
        <p:spPr>
          <a:xfrm>
            <a:off x="5689080" y="1598760"/>
            <a:ext cx="2788200" cy="122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PIÙ COINVOLGIMENTO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29"/>
          <p:cNvCxnSpPr/>
          <p:nvPr/>
        </p:nvCxnSpPr>
        <p:spPr>
          <a:xfrm>
            <a:off x="6280920" y="1914985"/>
            <a:ext cx="805200" cy="2352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29"/>
          <p:cNvSpPr/>
          <p:nvPr/>
        </p:nvSpPr>
        <p:spPr>
          <a:xfrm>
            <a:off x="7123245" y="1941837"/>
            <a:ext cx="174204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passaparola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29"/>
          <p:cNvCxnSpPr>
            <a:cxnSpLocks/>
          </p:cNvCxnSpPr>
          <p:nvPr/>
        </p:nvCxnSpPr>
        <p:spPr>
          <a:xfrm rot="10800000" flipV="1">
            <a:off x="4087092" y="2150549"/>
            <a:ext cx="2221309" cy="2538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29"/>
          <p:cNvSpPr/>
          <p:nvPr/>
        </p:nvSpPr>
        <p:spPr>
          <a:xfrm>
            <a:off x="131039" y="2187087"/>
            <a:ext cx="4093920" cy="57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strike="noStrike" dirty="0">
                <a:solidFill>
                  <a:srgbClr val="F55E61"/>
                </a:solidFill>
                <a:latin typeface="Lato"/>
                <a:ea typeface="Lato"/>
                <a:cs typeface="Lato"/>
                <a:sym typeface="Lato"/>
              </a:rPr>
              <a:t>PARTECIPAZIONE MAGGIORE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2178000" y="3106440"/>
            <a:ext cx="634212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SVILUPPO D’INTERESSE SPECIFICO (anche tecnico e specialistico)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2190960" y="3549300"/>
            <a:ext cx="6842204" cy="57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SVILUPPO D'INTERESSE VERSO I VESTITI/TESSUTI (Made in Italy)</a:t>
            </a:r>
            <a:r>
              <a:rPr lang="it-IT" sz="1400" b="0" strike="noStrik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2160000" y="3966120"/>
            <a:ext cx="7330320" cy="95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MIGLIORE REPUTAZIONE DEL MUSEO PRESSO IL GRANDE PUBBLICO</a:t>
            </a:r>
            <a:r>
              <a:rPr lang="it-IT" sz="1400" b="0" strike="noStrik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1657BB4-01D7-40DA-A5DB-323137A52601}"/>
              </a:ext>
            </a:extLst>
          </p:cNvPr>
          <p:cNvCxnSpPr/>
          <p:nvPr/>
        </p:nvCxnSpPr>
        <p:spPr>
          <a:xfrm>
            <a:off x="1163782" y="2825280"/>
            <a:ext cx="0" cy="1298580"/>
          </a:xfrm>
          <a:prstGeom prst="line">
            <a:avLst/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15B5CA4-BD3C-40AC-B8CE-09805E888C72}"/>
              </a:ext>
            </a:extLst>
          </p:cNvPr>
          <p:cNvCxnSpPr/>
          <p:nvPr/>
        </p:nvCxnSpPr>
        <p:spPr>
          <a:xfrm>
            <a:off x="1149927" y="4123860"/>
            <a:ext cx="1010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7F4456F-1B72-4FA4-AD3C-FCF72D4A73D5}"/>
              </a:ext>
            </a:extLst>
          </p:cNvPr>
          <p:cNvCxnSpPr/>
          <p:nvPr/>
        </p:nvCxnSpPr>
        <p:spPr>
          <a:xfrm>
            <a:off x="1180887" y="3756714"/>
            <a:ext cx="1010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BC2A877-7A1C-477C-9230-B058BDE736CE}"/>
              </a:ext>
            </a:extLst>
          </p:cNvPr>
          <p:cNvCxnSpPr/>
          <p:nvPr/>
        </p:nvCxnSpPr>
        <p:spPr>
          <a:xfrm>
            <a:off x="1180887" y="3313369"/>
            <a:ext cx="1010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Google Shape;157;p29">
            <a:extLst>
              <a:ext uri="{FF2B5EF4-FFF2-40B4-BE49-F238E27FC236}">
                <a16:creationId xmlns:a16="http://schemas.microsoft.com/office/drawing/2014/main" id="{46B7A777-92A2-406A-A67F-11F4815D0E55}"/>
              </a:ext>
            </a:extLst>
          </p:cNvPr>
          <p:cNvSpPr/>
          <p:nvPr/>
        </p:nvSpPr>
        <p:spPr>
          <a:xfrm>
            <a:off x="2177999" y="3106441"/>
            <a:ext cx="634212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SVILUPPO D’INTERESSE SPECIFICO (anche tecnico e specialistico)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57;p29">
            <a:extLst>
              <a:ext uri="{FF2B5EF4-FFF2-40B4-BE49-F238E27FC236}">
                <a16:creationId xmlns:a16="http://schemas.microsoft.com/office/drawing/2014/main" id="{43FBB871-EAD6-42CB-B1FB-C417195F14D1}"/>
              </a:ext>
            </a:extLst>
          </p:cNvPr>
          <p:cNvSpPr/>
          <p:nvPr/>
        </p:nvSpPr>
        <p:spPr>
          <a:xfrm>
            <a:off x="2135160" y="2705268"/>
            <a:ext cx="634212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MAGGIORE ATTRATTIVITÀ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F468A5A-B14C-4D84-8182-B589E806D31B}"/>
              </a:ext>
            </a:extLst>
          </p:cNvPr>
          <p:cNvCxnSpPr/>
          <p:nvPr/>
        </p:nvCxnSpPr>
        <p:spPr>
          <a:xfrm>
            <a:off x="1167926" y="2934408"/>
            <a:ext cx="1010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/>
          <p:nvPr/>
        </p:nvSpPr>
        <p:spPr>
          <a:xfrm>
            <a:off x="83160" y="68040"/>
            <a:ext cx="8519760" cy="35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2400" b="1" dirty="0">
                <a:solidFill>
                  <a:srgbClr val="F55E61"/>
                </a:solidFill>
              </a:rPr>
              <a:t>Progetti all’interno del museo</a:t>
            </a:r>
            <a:endParaRPr sz="2400" b="1" dirty="0">
              <a:solidFill>
                <a:srgbClr val="F55E61"/>
              </a:solidFill>
            </a:endParaRPr>
          </a:p>
        </p:txBody>
      </p:sp>
      <p:sp>
        <p:nvSpPr>
          <p:cNvPr id="168" name="Google Shape;168;p30"/>
          <p:cNvSpPr/>
          <p:nvPr/>
        </p:nvSpPr>
        <p:spPr>
          <a:xfrm>
            <a:off x="457200" y="760320"/>
            <a:ext cx="8305800" cy="226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ALLA SCOPERTA DEI TESSUTI (laboratori interattivi sui vari tessuti, ricami, </a:t>
            </a:r>
            <a:r>
              <a:rPr lang="it-IT" sz="1500" b="0" strike="noStrike" dirty="0" err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ecc</a:t>
            </a: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…)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3639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COME NASCE UN SOGNO (visione di un video ed esempi fisici di modelli che mostrano i passaggi della creazione di un abito da sposa)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3639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VIAGGIO FLOREALE (scoperta dei fiori e possibilità di creare un bouquet da abbinare agli abiti del museo)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30"/>
          <p:cNvCxnSpPr/>
          <p:nvPr/>
        </p:nvCxnSpPr>
        <p:spPr>
          <a:xfrm>
            <a:off x="0" y="0"/>
            <a:ext cx="360" cy="36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30"/>
          <p:cNvSpPr/>
          <p:nvPr/>
        </p:nvSpPr>
        <p:spPr>
          <a:xfrm>
            <a:off x="2088000" y="1224000"/>
            <a:ext cx="3743640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20" y="3384000"/>
            <a:ext cx="221148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8000" y="3412800"/>
            <a:ext cx="2928960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6000" y="3421440"/>
            <a:ext cx="2880000" cy="161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450305" y="2722860"/>
            <a:ext cx="8312695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(Tutte le </a:t>
            </a:r>
            <a:r>
              <a:rPr lang="it-IT" sz="1400" b="1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esperienze </a:t>
            </a: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sono strutturali alla organizzazione del museo </a:t>
            </a:r>
            <a:b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14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 saranno sempre disponibili a tutti i visitatori)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263880" y="9432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>
                <a:sym typeface="Lato"/>
              </a:rPr>
              <a:t>ALLA SCOPERTA DEI TESSUTI</a:t>
            </a:r>
            <a:endParaRPr dirty="0"/>
          </a:p>
        </p:txBody>
      </p:sp>
      <p:sp>
        <p:nvSpPr>
          <p:cNvPr id="180" name="Google Shape;180;p31"/>
          <p:cNvSpPr txBox="1"/>
          <p:nvPr/>
        </p:nvSpPr>
        <p:spPr>
          <a:xfrm>
            <a:off x="263880" y="1170942"/>
            <a:ext cx="816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Contrariamente ai soliti musei in cui i visitatori non possono toccare ciò che è esposto, in questo si avrà la possibilità di toccare con mano i materiali con cui sono realizzati i vari abiti da sposa.</a:t>
            </a: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Verrà allestita nel sottotetto, che già ora ospita i cartamodelli, una zona per mostrare i tessuti degli abiti, i ricami e altro ancora.</a:t>
            </a: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1137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None/>
            </a:pP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1137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None/>
            </a:pP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6000" y="3153960"/>
            <a:ext cx="240516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4760" y="3153960"/>
            <a:ext cx="2325240" cy="174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6080" y="3168000"/>
            <a:ext cx="1714680" cy="171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000" y="3155400"/>
            <a:ext cx="2088000" cy="17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/>
          <p:nvPr/>
        </p:nvSpPr>
        <p:spPr>
          <a:xfrm>
            <a:off x="72000" y="720000"/>
            <a:ext cx="8711640" cy="2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PREPARAZIONE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32"/>
          <p:cNvCxnSpPr/>
          <p:nvPr/>
        </p:nvCxnSpPr>
        <p:spPr>
          <a:xfrm>
            <a:off x="1506028" y="863640"/>
            <a:ext cx="28800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32"/>
          <p:cNvSpPr/>
          <p:nvPr/>
        </p:nvSpPr>
        <p:spPr>
          <a:xfrm>
            <a:off x="1794028" y="720000"/>
            <a:ext cx="7127640" cy="185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Procurare</a:t>
            </a: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campioni di tessuto (sete, velluti, ecc…);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materiali per ricamo (bottoni, perline, spolette di filo, aghi, ecc…);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mobile da esposizione per i tessuti;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vetrine per materiali per ricamo.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Allestire lo spazio</a:t>
            </a: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sottotetto per ospitare il progetto.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216000" y="2591640"/>
            <a:ext cx="1295640" cy="2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GESTIONE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32"/>
          <p:cNvCxnSpPr/>
          <p:nvPr/>
        </p:nvCxnSpPr>
        <p:spPr>
          <a:xfrm>
            <a:off x="1290028" y="2736000"/>
            <a:ext cx="43200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32"/>
          <p:cNvSpPr/>
          <p:nvPr/>
        </p:nvSpPr>
        <p:spPr>
          <a:xfrm>
            <a:off x="1722388" y="2558880"/>
            <a:ext cx="7271640" cy="183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Comunicazione</a:t>
            </a:r>
            <a:r>
              <a:rPr lang="it-IT" sz="1500" b="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inserire sul sito del museo l’annuncio dell'attività.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Controllo delle spese</a:t>
            </a:r>
            <a:r>
              <a:rPr lang="it-IT" sz="1500" b="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mobile da esposizione: tra 30 e 50€ circa;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campioni di tessuti: già disponibili nel museo;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materiali per il ricamo: già disponibili nel museo;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vetrine: tra i 60 e i 150€ circa.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9;p31">
            <a:extLst>
              <a:ext uri="{FF2B5EF4-FFF2-40B4-BE49-F238E27FC236}">
                <a16:creationId xmlns:a16="http://schemas.microsoft.com/office/drawing/2014/main" id="{CB59C55E-8D6A-4229-BCFE-4641A856D766}"/>
              </a:ext>
            </a:extLst>
          </p:cNvPr>
          <p:cNvSpPr txBox="1"/>
          <p:nvPr/>
        </p:nvSpPr>
        <p:spPr>
          <a:xfrm>
            <a:off x="167760" y="9432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>
                <a:sym typeface="Lato"/>
              </a:rPr>
              <a:t>ALLA SCOPERTA DEI TESSUTI </a:t>
            </a:r>
            <a:r>
              <a:rPr lang="it-IT" sz="2000" dirty="0">
                <a:sym typeface="Lato"/>
              </a:rPr>
              <a:t>– attività da prevedere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6671880" y="1289160"/>
            <a:ext cx="2160000" cy="27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Dopo la visione del  video il visitatore continua il percorso con la presentazione dei disegni realizzati da alcuni stilisti. </a:t>
            </a:r>
            <a:b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Seguono i manichini che presentano alcuni dei passaggi necessari per arrivare dal cartamodello all’abito finito.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60" y="936000"/>
            <a:ext cx="6286680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0;p33">
            <a:extLst>
              <a:ext uri="{FF2B5EF4-FFF2-40B4-BE49-F238E27FC236}">
                <a16:creationId xmlns:a16="http://schemas.microsoft.com/office/drawing/2014/main" id="{18804DBC-C8F4-4027-A34B-1F245BF2BF6C}"/>
              </a:ext>
            </a:extLst>
          </p:cNvPr>
          <p:cNvSpPr txBox="1"/>
          <p:nvPr/>
        </p:nvSpPr>
        <p:spPr>
          <a:xfrm>
            <a:off x="216000" y="14400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>
                <a:sym typeface="Lato"/>
              </a:rPr>
              <a:t>COME NASCE UN SOGNO </a:t>
            </a:r>
            <a:r>
              <a:rPr lang="it-IT" sz="2000" dirty="0">
                <a:sym typeface="Lato"/>
              </a:rPr>
              <a:t>– Il percorso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/>
        </p:nvSpPr>
        <p:spPr>
          <a:xfrm>
            <a:off x="457560" y="948018"/>
            <a:ext cx="7894440" cy="387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spcBef>
                <a:spcPts val="600"/>
              </a:spcBef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Racconterà le fasi </a:t>
            </a:r>
            <a:r>
              <a:rPr lang="it-IT" sz="15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della creazione di un abito da sposa</a:t>
            </a:r>
            <a:endParaRPr lang="it-IT" sz="1500" b="0" strike="noStrike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32000" marR="0" lvl="0" indent="-324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Sarà mostrato nel Salone Video (già attrezzato)</a:t>
            </a: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Char char="●"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Potrebbe essere realizzato da un videomaker che lavora da solo oppure da un gruppo di ragazzi seguiti da un professionista in collaborazione con l’Istituto Gonzaga</a:t>
            </a: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1137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None/>
            </a:pPr>
            <a:endParaRPr sz="15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150" y="2436247"/>
            <a:ext cx="2160720" cy="191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3870" y="2652247"/>
            <a:ext cx="2638440" cy="175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5870" y="2652247"/>
            <a:ext cx="1172520" cy="17589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0;p33">
            <a:extLst>
              <a:ext uri="{FF2B5EF4-FFF2-40B4-BE49-F238E27FC236}">
                <a16:creationId xmlns:a16="http://schemas.microsoft.com/office/drawing/2014/main" id="{1E9C4822-DF46-41DA-9549-E66EC51BA814}"/>
              </a:ext>
            </a:extLst>
          </p:cNvPr>
          <p:cNvSpPr txBox="1"/>
          <p:nvPr/>
        </p:nvSpPr>
        <p:spPr>
          <a:xfrm>
            <a:off x="216000" y="14400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>
                <a:sym typeface="Lato"/>
              </a:rPr>
              <a:t>COME NASCE UN SOGNO </a:t>
            </a:r>
            <a:r>
              <a:rPr lang="it-IT" sz="2000" dirty="0">
                <a:sym typeface="Lato"/>
              </a:rPr>
              <a:t>– Il video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0;p33">
            <a:extLst>
              <a:ext uri="{FF2B5EF4-FFF2-40B4-BE49-F238E27FC236}">
                <a16:creationId xmlns:a16="http://schemas.microsoft.com/office/drawing/2014/main" id="{DE78541A-BC97-466B-8BD2-41587A174A45}"/>
              </a:ext>
            </a:extLst>
          </p:cNvPr>
          <p:cNvSpPr txBox="1"/>
          <p:nvPr/>
        </p:nvSpPr>
        <p:spPr>
          <a:xfrm>
            <a:off x="216000" y="130553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F55E61"/>
                </a:solidFill>
              </a:defRPr>
            </a:lvl1pPr>
          </a:lstStyle>
          <a:p>
            <a:r>
              <a:rPr lang="it-IT" dirty="0">
                <a:sym typeface="Lato"/>
              </a:rPr>
              <a:t>COME NASCE UN SOGNO </a:t>
            </a:r>
            <a:r>
              <a:rPr lang="it-IT" sz="2000" dirty="0">
                <a:sym typeface="Lato"/>
              </a:rPr>
              <a:t>– Attività da prevedere</a:t>
            </a:r>
            <a:endParaRPr sz="2000" dirty="0"/>
          </a:p>
        </p:txBody>
      </p:sp>
      <p:sp>
        <p:nvSpPr>
          <p:cNvPr id="218" name="Google Shape;218;p35"/>
          <p:cNvSpPr txBox="1"/>
          <p:nvPr/>
        </p:nvSpPr>
        <p:spPr>
          <a:xfrm>
            <a:off x="72000" y="808741"/>
            <a:ext cx="1512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PREPARAZIONE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5"/>
          <p:cNvSpPr txBox="1"/>
          <p:nvPr/>
        </p:nvSpPr>
        <p:spPr>
          <a:xfrm>
            <a:off x="2016000" y="808741"/>
            <a:ext cx="7128000" cy="202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Contatti: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contattare un videomaker</a:t>
            </a:r>
            <a:r>
              <a:rPr lang="it-IT" sz="13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(che lavori da solo o in collaborazione con la scuola).</a:t>
            </a:r>
            <a:r>
              <a:rPr lang="it-IT" sz="1300" b="0" i="1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Allestimenti: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completare l’allestimento del “Salone Video”.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Strumentazioni necessarie: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videocamera, manichini (probabilmente già disponibili)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Organizzazione dello spazio: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188980"/>
            <a:ext cx="4320000" cy="2450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35"/>
          <p:cNvCxnSpPr/>
          <p:nvPr/>
        </p:nvCxnSpPr>
        <p:spPr>
          <a:xfrm>
            <a:off x="1440000" y="948506"/>
            <a:ext cx="5760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35"/>
          <p:cNvSpPr txBox="1"/>
          <p:nvPr/>
        </p:nvSpPr>
        <p:spPr>
          <a:xfrm>
            <a:off x="312120" y="4248000"/>
            <a:ext cx="105588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GESTIONE</a:t>
            </a: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1967040" y="4375440"/>
            <a:ext cx="69840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 dirty="0">
                <a:solidFill>
                  <a:srgbClr val="F04E4D"/>
                </a:solidFill>
                <a:latin typeface="Lato"/>
                <a:ea typeface="Lato"/>
                <a:cs typeface="Lato"/>
                <a:sym typeface="Lato"/>
              </a:rPr>
              <a:t>Controllo delle spese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videomaker: da 70 a 150€/h circa </a:t>
            </a: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35"/>
          <p:cNvCxnSpPr/>
          <p:nvPr/>
        </p:nvCxnSpPr>
        <p:spPr>
          <a:xfrm>
            <a:off x="1152000" y="4536000"/>
            <a:ext cx="72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396D3CB-57B7-4A97-B738-65A159980431}"/>
              </a:ext>
            </a:extLst>
          </p:cNvPr>
          <p:cNvCxnSpPr/>
          <p:nvPr/>
        </p:nvCxnSpPr>
        <p:spPr>
          <a:xfrm>
            <a:off x="3267635" y="2507876"/>
            <a:ext cx="0" cy="477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D5B1E24-FCFB-471C-BE55-F63457DB2499}"/>
              </a:ext>
            </a:extLst>
          </p:cNvPr>
          <p:cNvCxnSpPr/>
          <p:nvPr/>
        </p:nvCxnSpPr>
        <p:spPr>
          <a:xfrm>
            <a:off x="3254188" y="2991971"/>
            <a:ext cx="1210236" cy="0"/>
          </a:xfrm>
          <a:prstGeom prst="line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821</Words>
  <Application>Microsoft Office PowerPoint</Application>
  <PresentationFormat>Presentazione su schermo (16:9)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Lato</vt:lpstr>
      <vt:lpstr>Wingdings 2</vt:lpstr>
      <vt:lpstr>Times New Roman</vt:lpstr>
      <vt:lpstr>Arial</vt:lpstr>
      <vt:lpstr>Noto Sans Symbols</vt:lpstr>
      <vt:lpstr>Playfair Display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Davide Carrara</cp:lastModifiedBy>
  <cp:revision>8</cp:revision>
  <dcterms:modified xsi:type="dcterms:W3CDTF">2019-10-30T16:02:14Z</dcterms:modified>
</cp:coreProperties>
</file>